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09"/>
  </p:normalViewPr>
  <p:slideViewPr>
    <p:cSldViewPr snapToGrid="0">
      <p:cViewPr varScale="1">
        <p:scale>
          <a:sx n="90" d="100"/>
          <a:sy n="90" d="100"/>
        </p:scale>
        <p:origin x="232"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44FFB-F50F-414F-9282-C06F9E263C29}" type="datetimeFigureOut">
              <a:rPr lang="en-US" smtClean="0"/>
              <a:t>8/4/23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07F11-3FA2-224D-88E8-4722CA89A20E}" type="slidenum">
              <a:rPr lang="en-US" smtClean="0"/>
              <a:t>‹#›</a:t>
            </a:fld>
            <a:endParaRPr lang="en-US"/>
          </a:p>
        </p:txBody>
      </p:sp>
    </p:spTree>
    <p:extLst>
      <p:ext uri="{BB962C8B-B14F-4D97-AF65-F5344CB8AC3E}">
        <p14:creationId xmlns:p14="http://schemas.microsoft.com/office/powerpoint/2010/main" val="301689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D769-CECC-906E-01D5-39C6E8C44AA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4144F78-E0F2-4FB9-040C-916A4C6A37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6A345F9-A986-E754-D79D-5FC9F3801D6F}"/>
              </a:ext>
            </a:extLst>
          </p:cNvPr>
          <p:cNvSpPr>
            <a:spLocks noGrp="1"/>
          </p:cNvSpPr>
          <p:nvPr>
            <p:ph type="dt" sz="half" idx="10"/>
          </p:nvPr>
        </p:nvSpPr>
        <p:spPr/>
        <p:txBody>
          <a:bodyPr/>
          <a:lstStyle/>
          <a:p>
            <a:fld id="{B3F60847-337E-5A44-999D-906A88564083}" type="datetime1">
              <a:rPr lang="en-IN" smtClean="0"/>
              <a:t>04/08/23</a:t>
            </a:fld>
            <a:endParaRPr lang="en-US" dirty="0"/>
          </a:p>
        </p:txBody>
      </p:sp>
      <p:sp>
        <p:nvSpPr>
          <p:cNvPr id="5" name="Footer Placeholder 4">
            <a:extLst>
              <a:ext uri="{FF2B5EF4-FFF2-40B4-BE49-F238E27FC236}">
                <a16:creationId xmlns:a16="http://schemas.microsoft.com/office/drawing/2014/main" id="{B423BBBF-492E-6DFE-C1E7-1C207C03A69F}"/>
              </a:ext>
            </a:extLst>
          </p:cNvPr>
          <p:cNvSpPr>
            <a:spLocks noGrp="1"/>
          </p:cNvSpPr>
          <p:nvPr>
            <p:ph type="ftr" sz="quarter" idx="11"/>
          </p:nvPr>
        </p:nvSpPr>
        <p:spPr/>
        <p:txBody>
          <a:body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8BC2ECFA-2687-85AD-8F00-DBD876E97707}"/>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158032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18727-EE93-103C-17E8-369DBE07AA6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804AB3-3513-E0A2-9B01-87B7DFE6FA2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9D01B7-DF2E-E958-4CF6-A22BD87E7916}"/>
              </a:ext>
            </a:extLst>
          </p:cNvPr>
          <p:cNvSpPr>
            <a:spLocks noGrp="1"/>
          </p:cNvSpPr>
          <p:nvPr>
            <p:ph type="dt" sz="half" idx="10"/>
          </p:nvPr>
        </p:nvSpPr>
        <p:spPr/>
        <p:txBody>
          <a:bodyPr/>
          <a:lstStyle/>
          <a:p>
            <a:fld id="{34347052-F9C8-274D-9876-12C78B6AE8B7}" type="datetime1">
              <a:rPr lang="en-IN" smtClean="0"/>
              <a:t>04/08/23</a:t>
            </a:fld>
            <a:endParaRPr lang="en-US" dirty="0"/>
          </a:p>
        </p:txBody>
      </p:sp>
      <p:sp>
        <p:nvSpPr>
          <p:cNvPr id="5" name="Footer Placeholder 4">
            <a:extLst>
              <a:ext uri="{FF2B5EF4-FFF2-40B4-BE49-F238E27FC236}">
                <a16:creationId xmlns:a16="http://schemas.microsoft.com/office/drawing/2014/main" id="{094795DD-C68E-16D6-BF2E-83307988E951}"/>
              </a:ext>
            </a:extLst>
          </p:cNvPr>
          <p:cNvSpPr>
            <a:spLocks noGrp="1"/>
          </p:cNvSpPr>
          <p:nvPr>
            <p:ph type="ftr" sz="quarter" idx="11"/>
          </p:nvPr>
        </p:nvSpPr>
        <p:spPr/>
        <p:txBody>
          <a:body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17CF0C23-952A-2EDC-704E-90EA433ADA16}"/>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131252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3A14E8-BFB6-015B-8293-A988560DCEC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D9F68BA-893C-DDA5-3238-1E1F8A77577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F613C7-2369-FD47-2D99-40D4EB34E32B}"/>
              </a:ext>
            </a:extLst>
          </p:cNvPr>
          <p:cNvSpPr>
            <a:spLocks noGrp="1"/>
          </p:cNvSpPr>
          <p:nvPr>
            <p:ph type="dt" sz="half" idx="10"/>
          </p:nvPr>
        </p:nvSpPr>
        <p:spPr/>
        <p:txBody>
          <a:bodyPr/>
          <a:lstStyle/>
          <a:p>
            <a:fld id="{FF70E862-A9A8-7641-A219-69DCE01F191E}" type="datetime1">
              <a:rPr lang="en-IN" smtClean="0"/>
              <a:t>04/08/23</a:t>
            </a:fld>
            <a:endParaRPr lang="en-US" dirty="0"/>
          </a:p>
        </p:txBody>
      </p:sp>
      <p:sp>
        <p:nvSpPr>
          <p:cNvPr id="5" name="Footer Placeholder 4">
            <a:extLst>
              <a:ext uri="{FF2B5EF4-FFF2-40B4-BE49-F238E27FC236}">
                <a16:creationId xmlns:a16="http://schemas.microsoft.com/office/drawing/2014/main" id="{B076C8EE-F90C-8CDF-B2C2-774BFADC5AA1}"/>
              </a:ext>
            </a:extLst>
          </p:cNvPr>
          <p:cNvSpPr>
            <a:spLocks noGrp="1"/>
          </p:cNvSpPr>
          <p:nvPr>
            <p:ph type="ftr" sz="quarter" idx="11"/>
          </p:nvPr>
        </p:nvSpPr>
        <p:spPr/>
        <p:txBody>
          <a:body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D8CF23C0-5133-0D6D-31AE-AC6B34D68823}"/>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381341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99793-7959-7B1C-D42F-D6C42BE395A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2CED5B2-5119-CB57-C804-86C2B8EEBF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D44A28-42BE-3419-F1F7-CE2E440A8140}"/>
              </a:ext>
            </a:extLst>
          </p:cNvPr>
          <p:cNvSpPr>
            <a:spLocks noGrp="1"/>
          </p:cNvSpPr>
          <p:nvPr>
            <p:ph type="dt" sz="half" idx="10"/>
          </p:nvPr>
        </p:nvSpPr>
        <p:spPr/>
        <p:txBody>
          <a:bodyPr/>
          <a:lstStyle/>
          <a:p>
            <a:fld id="{2D693AA0-E0B2-DC48-A75D-5594B157E2D1}" type="datetime1">
              <a:rPr lang="en-IN" smtClean="0"/>
              <a:t>04/08/23</a:t>
            </a:fld>
            <a:endParaRPr lang="en-US" dirty="0"/>
          </a:p>
        </p:txBody>
      </p:sp>
      <p:sp>
        <p:nvSpPr>
          <p:cNvPr id="5" name="Footer Placeholder 4">
            <a:extLst>
              <a:ext uri="{FF2B5EF4-FFF2-40B4-BE49-F238E27FC236}">
                <a16:creationId xmlns:a16="http://schemas.microsoft.com/office/drawing/2014/main" id="{57F78901-C1E2-A859-FB9F-BC2AA9AD26F6}"/>
              </a:ext>
            </a:extLst>
          </p:cNvPr>
          <p:cNvSpPr>
            <a:spLocks noGrp="1"/>
          </p:cNvSpPr>
          <p:nvPr>
            <p:ph type="ftr" sz="quarter" idx="11"/>
          </p:nvPr>
        </p:nvSpPr>
        <p:spPr/>
        <p:txBody>
          <a:body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20207F79-CDD9-3D0F-FDB5-60CC3855BA2B}"/>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273149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8FB0-4470-A697-CC0C-91D6B750522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0B21CD2-1113-3B06-EDBD-D29327FEE2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E6C8F72-C3B2-5523-28BB-B818CBECCFB2}"/>
              </a:ext>
            </a:extLst>
          </p:cNvPr>
          <p:cNvSpPr>
            <a:spLocks noGrp="1"/>
          </p:cNvSpPr>
          <p:nvPr>
            <p:ph type="dt" sz="half" idx="10"/>
          </p:nvPr>
        </p:nvSpPr>
        <p:spPr/>
        <p:txBody>
          <a:bodyPr/>
          <a:lstStyle/>
          <a:p>
            <a:fld id="{A8B51ECE-D9BE-7042-9CF9-670D4BB7BC27}" type="datetime1">
              <a:rPr lang="en-IN" smtClean="0"/>
              <a:t>04/08/23</a:t>
            </a:fld>
            <a:endParaRPr lang="en-US" dirty="0"/>
          </a:p>
        </p:txBody>
      </p:sp>
      <p:sp>
        <p:nvSpPr>
          <p:cNvPr id="5" name="Footer Placeholder 4">
            <a:extLst>
              <a:ext uri="{FF2B5EF4-FFF2-40B4-BE49-F238E27FC236}">
                <a16:creationId xmlns:a16="http://schemas.microsoft.com/office/drawing/2014/main" id="{5100E235-71FB-A08B-EE2B-9CC3C50B647D}"/>
              </a:ext>
            </a:extLst>
          </p:cNvPr>
          <p:cNvSpPr>
            <a:spLocks noGrp="1"/>
          </p:cNvSpPr>
          <p:nvPr>
            <p:ph type="ftr" sz="quarter" idx="11"/>
          </p:nvPr>
        </p:nvSpPr>
        <p:spPr/>
        <p:txBody>
          <a:body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02F517BF-D902-223E-CE7D-6337B0119F8B}"/>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2562221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E60AA-2288-B983-CD1F-82530A3EFC8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F28DEF-0467-5D4C-E194-9D370F1B01E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57DA1E-1033-4091-941E-2AA09041CC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6A36F17-7147-BE5D-EE00-F42C3DED8982}"/>
              </a:ext>
            </a:extLst>
          </p:cNvPr>
          <p:cNvSpPr>
            <a:spLocks noGrp="1"/>
          </p:cNvSpPr>
          <p:nvPr>
            <p:ph type="dt" sz="half" idx="10"/>
          </p:nvPr>
        </p:nvSpPr>
        <p:spPr/>
        <p:txBody>
          <a:bodyPr/>
          <a:lstStyle/>
          <a:p>
            <a:fld id="{20518044-E39A-3041-8A6E-DAE5F91CF7A4}" type="datetime1">
              <a:rPr lang="en-IN" smtClean="0"/>
              <a:t>04/08/23</a:t>
            </a:fld>
            <a:endParaRPr lang="en-US" dirty="0"/>
          </a:p>
        </p:txBody>
      </p:sp>
      <p:sp>
        <p:nvSpPr>
          <p:cNvPr id="6" name="Footer Placeholder 5">
            <a:extLst>
              <a:ext uri="{FF2B5EF4-FFF2-40B4-BE49-F238E27FC236}">
                <a16:creationId xmlns:a16="http://schemas.microsoft.com/office/drawing/2014/main" id="{1F1C79E8-7E5D-5CBE-9E7D-F0C0D6F452E3}"/>
              </a:ext>
            </a:extLst>
          </p:cNvPr>
          <p:cNvSpPr>
            <a:spLocks noGrp="1"/>
          </p:cNvSpPr>
          <p:nvPr>
            <p:ph type="ftr" sz="quarter" idx="11"/>
          </p:nvPr>
        </p:nvSpPr>
        <p:spPr/>
        <p:txBody>
          <a:bodyPr/>
          <a:lstStyle/>
          <a:p>
            <a:r>
              <a:rPr lang="en-US"/>
              <a:t>unbroken book summary shiv</a:t>
            </a:r>
            <a:endParaRPr lang="en-US" dirty="0"/>
          </a:p>
        </p:txBody>
      </p:sp>
      <p:sp>
        <p:nvSpPr>
          <p:cNvPr id="7" name="Slide Number Placeholder 6">
            <a:extLst>
              <a:ext uri="{FF2B5EF4-FFF2-40B4-BE49-F238E27FC236}">
                <a16:creationId xmlns:a16="http://schemas.microsoft.com/office/drawing/2014/main" id="{64991E40-47FE-256A-39D9-2E1111167CEA}"/>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405269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12385-D814-B6F8-91B1-CB6541F47E5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FF8D50-370C-2017-7A7E-1A647631F1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867CC6B-4362-A7F1-0434-A5F68AFAE0D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461CB60-BC0D-BB47-DBCF-AF2FC7FC7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1C97274-53E9-9CA2-1C9E-87C44EC330A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DB2BCCC-2A65-73D8-F9A0-AA05A885197B}"/>
              </a:ext>
            </a:extLst>
          </p:cNvPr>
          <p:cNvSpPr>
            <a:spLocks noGrp="1"/>
          </p:cNvSpPr>
          <p:nvPr>
            <p:ph type="dt" sz="half" idx="10"/>
          </p:nvPr>
        </p:nvSpPr>
        <p:spPr/>
        <p:txBody>
          <a:bodyPr/>
          <a:lstStyle/>
          <a:p>
            <a:fld id="{7C1B6934-26DF-0A4C-B05D-16B0253C6081}" type="datetime1">
              <a:rPr lang="en-IN" smtClean="0"/>
              <a:t>04/08/23</a:t>
            </a:fld>
            <a:endParaRPr lang="en-US" dirty="0"/>
          </a:p>
        </p:txBody>
      </p:sp>
      <p:sp>
        <p:nvSpPr>
          <p:cNvPr id="8" name="Footer Placeholder 7">
            <a:extLst>
              <a:ext uri="{FF2B5EF4-FFF2-40B4-BE49-F238E27FC236}">
                <a16:creationId xmlns:a16="http://schemas.microsoft.com/office/drawing/2014/main" id="{E6271E75-C2D8-9CD5-BEC2-403C5CCF88C6}"/>
              </a:ext>
            </a:extLst>
          </p:cNvPr>
          <p:cNvSpPr>
            <a:spLocks noGrp="1"/>
          </p:cNvSpPr>
          <p:nvPr>
            <p:ph type="ftr" sz="quarter" idx="11"/>
          </p:nvPr>
        </p:nvSpPr>
        <p:spPr/>
        <p:txBody>
          <a:bodyPr/>
          <a:lstStyle/>
          <a:p>
            <a:r>
              <a:rPr lang="en-US"/>
              <a:t>unbroken book summary shiv</a:t>
            </a:r>
            <a:endParaRPr lang="en-US" dirty="0"/>
          </a:p>
        </p:txBody>
      </p:sp>
      <p:sp>
        <p:nvSpPr>
          <p:cNvPr id="9" name="Slide Number Placeholder 8">
            <a:extLst>
              <a:ext uri="{FF2B5EF4-FFF2-40B4-BE49-F238E27FC236}">
                <a16:creationId xmlns:a16="http://schemas.microsoft.com/office/drawing/2014/main" id="{D156A915-A9DD-01D0-214D-8804E12F923C}"/>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385063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1EE6D-CDF9-3B92-C473-5A58F6583F7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FC9319F-AF3A-EFB0-ACFB-0A715FA3472B}"/>
              </a:ext>
            </a:extLst>
          </p:cNvPr>
          <p:cNvSpPr>
            <a:spLocks noGrp="1"/>
          </p:cNvSpPr>
          <p:nvPr>
            <p:ph type="dt" sz="half" idx="10"/>
          </p:nvPr>
        </p:nvSpPr>
        <p:spPr/>
        <p:txBody>
          <a:bodyPr/>
          <a:lstStyle/>
          <a:p>
            <a:fld id="{014BCAA3-350B-A24B-AF9A-DD2060B6E9F8}" type="datetime1">
              <a:rPr lang="en-IN" smtClean="0"/>
              <a:t>04/08/23</a:t>
            </a:fld>
            <a:endParaRPr lang="en-US" dirty="0"/>
          </a:p>
        </p:txBody>
      </p:sp>
      <p:sp>
        <p:nvSpPr>
          <p:cNvPr id="4" name="Footer Placeholder 3">
            <a:extLst>
              <a:ext uri="{FF2B5EF4-FFF2-40B4-BE49-F238E27FC236}">
                <a16:creationId xmlns:a16="http://schemas.microsoft.com/office/drawing/2014/main" id="{21B0BAF4-28F5-8F54-5212-7CB954A5540E}"/>
              </a:ext>
            </a:extLst>
          </p:cNvPr>
          <p:cNvSpPr>
            <a:spLocks noGrp="1"/>
          </p:cNvSpPr>
          <p:nvPr>
            <p:ph type="ftr" sz="quarter" idx="11"/>
          </p:nvPr>
        </p:nvSpPr>
        <p:spPr/>
        <p:txBody>
          <a:bodyPr/>
          <a:lstStyle/>
          <a:p>
            <a:r>
              <a:rPr lang="en-US"/>
              <a:t>unbroken book summary shiv</a:t>
            </a:r>
            <a:endParaRPr lang="en-US" dirty="0"/>
          </a:p>
        </p:txBody>
      </p:sp>
      <p:sp>
        <p:nvSpPr>
          <p:cNvPr id="5" name="Slide Number Placeholder 4">
            <a:extLst>
              <a:ext uri="{FF2B5EF4-FFF2-40B4-BE49-F238E27FC236}">
                <a16:creationId xmlns:a16="http://schemas.microsoft.com/office/drawing/2014/main" id="{2CE2984D-CF1F-AE7A-9DAB-CEEE19243231}"/>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67923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0CB26E-B9B2-9A55-255C-56C44643912E}"/>
              </a:ext>
            </a:extLst>
          </p:cNvPr>
          <p:cNvSpPr>
            <a:spLocks noGrp="1"/>
          </p:cNvSpPr>
          <p:nvPr>
            <p:ph type="dt" sz="half" idx="10"/>
          </p:nvPr>
        </p:nvSpPr>
        <p:spPr/>
        <p:txBody>
          <a:bodyPr/>
          <a:lstStyle/>
          <a:p>
            <a:fld id="{2D315A07-C434-FE4A-9236-27B43F1BC642}" type="datetime1">
              <a:rPr lang="en-IN" smtClean="0"/>
              <a:t>04/08/23</a:t>
            </a:fld>
            <a:endParaRPr lang="en-US" dirty="0"/>
          </a:p>
        </p:txBody>
      </p:sp>
      <p:sp>
        <p:nvSpPr>
          <p:cNvPr id="3" name="Footer Placeholder 2">
            <a:extLst>
              <a:ext uri="{FF2B5EF4-FFF2-40B4-BE49-F238E27FC236}">
                <a16:creationId xmlns:a16="http://schemas.microsoft.com/office/drawing/2014/main" id="{E9EAFDD4-BC0F-3751-E415-F5976AA607CC}"/>
              </a:ext>
            </a:extLst>
          </p:cNvPr>
          <p:cNvSpPr>
            <a:spLocks noGrp="1"/>
          </p:cNvSpPr>
          <p:nvPr>
            <p:ph type="ftr" sz="quarter" idx="11"/>
          </p:nvPr>
        </p:nvSpPr>
        <p:spPr/>
        <p:txBody>
          <a:bodyPr/>
          <a:lstStyle/>
          <a:p>
            <a:r>
              <a:rPr lang="en-US"/>
              <a:t>unbroken book summary shiv</a:t>
            </a:r>
            <a:endParaRPr lang="en-US" dirty="0"/>
          </a:p>
        </p:txBody>
      </p:sp>
      <p:sp>
        <p:nvSpPr>
          <p:cNvPr id="4" name="Slide Number Placeholder 3">
            <a:extLst>
              <a:ext uri="{FF2B5EF4-FFF2-40B4-BE49-F238E27FC236}">
                <a16:creationId xmlns:a16="http://schemas.microsoft.com/office/drawing/2014/main" id="{3DB045BB-6CA7-D003-06B2-6F14D15457E3}"/>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160847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A85F-01CC-A09E-0514-EA0072CA29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7B28905-605B-3B5D-7F19-85A836AFC5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049534C-AD5E-2F71-29E5-FC467D091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F12244D-0F48-EF67-488E-3E68E5F003C2}"/>
              </a:ext>
            </a:extLst>
          </p:cNvPr>
          <p:cNvSpPr>
            <a:spLocks noGrp="1"/>
          </p:cNvSpPr>
          <p:nvPr>
            <p:ph type="dt" sz="half" idx="10"/>
          </p:nvPr>
        </p:nvSpPr>
        <p:spPr/>
        <p:txBody>
          <a:bodyPr/>
          <a:lstStyle/>
          <a:p>
            <a:fld id="{C7E13411-AF1C-F941-B000-B45F7704425D}" type="datetime1">
              <a:rPr lang="en-IN" smtClean="0"/>
              <a:t>04/08/23</a:t>
            </a:fld>
            <a:endParaRPr lang="en-US" dirty="0"/>
          </a:p>
        </p:txBody>
      </p:sp>
      <p:sp>
        <p:nvSpPr>
          <p:cNvPr id="6" name="Footer Placeholder 5">
            <a:extLst>
              <a:ext uri="{FF2B5EF4-FFF2-40B4-BE49-F238E27FC236}">
                <a16:creationId xmlns:a16="http://schemas.microsoft.com/office/drawing/2014/main" id="{8CFEDE18-7030-1D86-F6EF-6F910DF69125}"/>
              </a:ext>
            </a:extLst>
          </p:cNvPr>
          <p:cNvSpPr>
            <a:spLocks noGrp="1"/>
          </p:cNvSpPr>
          <p:nvPr>
            <p:ph type="ftr" sz="quarter" idx="11"/>
          </p:nvPr>
        </p:nvSpPr>
        <p:spPr/>
        <p:txBody>
          <a:bodyPr/>
          <a:lstStyle/>
          <a:p>
            <a:r>
              <a:rPr lang="en-US"/>
              <a:t>unbroken book summary shiv</a:t>
            </a:r>
            <a:endParaRPr lang="en-US" dirty="0"/>
          </a:p>
        </p:txBody>
      </p:sp>
      <p:sp>
        <p:nvSpPr>
          <p:cNvPr id="7" name="Slide Number Placeholder 6">
            <a:extLst>
              <a:ext uri="{FF2B5EF4-FFF2-40B4-BE49-F238E27FC236}">
                <a16:creationId xmlns:a16="http://schemas.microsoft.com/office/drawing/2014/main" id="{A7867635-2E42-EB77-76C2-B87A8F22BDA4}"/>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28959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B02B-B5D3-637D-D4DA-BCB36C3F13C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176B34B-DA05-EC23-59EF-73B726AC4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B7EB2C-A87A-2DB6-CFFD-A6B90F89A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FAA367-C798-A446-8D86-4EF16896CAF0}"/>
              </a:ext>
            </a:extLst>
          </p:cNvPr>
          <p:cNvSpPr>
            <a:spLocks noGrp="1"/>
          </p:cNvSpPr>
          <p:nvPr>
            <p:ph type="dt" sz="half" idx="10"/>
          </p:nvPr>
        </p:nvSpPr>
        <p:spPr/>
        <p:txBody>
          <a:bodyPr/>
          <a:lstStyle/>
          <a:p>
            <a:fld id="{B4C86CA9-7B1C-D741-B534-100FA930B32D}" type="datetime1">
              <a:rPr lang="en-IN" smtClean="0"/>
              <a:t>04/08/23</a:t>
            </a:fld>
            <a:endParaRPr lang="en-US" dirty="0"/>
          </a:p>
        </p:txBody>
      </p:sp>
      <p:sp>
        <p:nvSpPr>
          <p:cNvPr id="6" name="Footer Placeholder 5">
            <a:extLst>
              <a:ext uri="{FF2B5EF4-FFF2-40B4-BE49-F238E27FC236}">
                <a16:creationId xmlns:a16="http://schemas.microsoft.com/office/drawing/2014/main" id="{F2A4844B-0526-6664-A262-DC293A24DC4D}"/>
              </a:ext>
            </a:extLst>
          </p:cNvPr>
          <p:cNvSpPr>
            <a:spLocks noGrp="1"/>
          </p:cNvSpPr>
          <p:nvPr>
            <p:ph type="ftr" sz="quarter" idx="11"/>
          </p:nvPr>
        </p:nvSpPr>
        <p:spPr/>
        <p:txBody>
          <a:bodyPr/>
          <a:lstStyle/>
          <a:p>
            <a:r>
              <a:rPr lang="en-US"/>
              <a:t>unbroken book summary shiv</a:t>
            </a:r>
            <a:endParaRPr lang="en-US" dirty="0"/>
          </a:p>
        </p:txBody>
      </p:sp>
      <p:sp>
        <p:nvSpPr>
          <p:cNvPr id="7" name="Slide Number Placeholder 6">
            <a:extLst>
              <a:ext uri="{FF2B5EF4-FFF2-40B4-BE49-F238E27FC236}">
                <a16:creationId xmlns:a16="http://schemas.microsoft.com/office/drawing/2014/main" id="{DB8B7792-2BE8-520F-CBAD-339F377C501F}"/>
              </a:ext>
            </a:extLst>
          </p:cNvPr>
          <p:cNvSpPr>
            <a:spLocks noGrp="1"/>
          </p:cNvSpPr>
          <p:nvPr>
            <p:ph type="sldNum" sz="quarter" idx="12"/>
          </p:nvPr>
        </p:nvSpPr>
        <p:spPr/>
        <p:txBody>
          <a:bodyPr/>
          <a:lstStyle/>
          <a:p>
            <a:fld id="{311F1806-D00B-EC4C-BC23-2265B3BE21C8}" type="slidenum">
              <a:rPr lang="en-US" smtClean="0"/>
              <a:t>‹#›</a:t>
            </a:fld>
            <a:endParaRPr lang="en-US" dirty="0"/>
          </a:p>
        </p:txBody>
      </p:sp>
    </p:spTree>
    <p:extLst>
      <p:ext uri="{BB962C8B-B14F-4D97-AF65-F5344CB8AC3E}">
        <p14:creationId xmlns:p14="http://schemas.microsoft.com/office/powerpoint/2010/main" val="185197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56CE77-EB16-9826-DC3D-4049EBFDD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B615064-71A0-41A5-1291-68EF0D9C85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DB35E5-85FD-17B8-884C-DC497234D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250D8-855D-F94A-8C46-7EC7F46DA8C4}" type="datetime1">
              <a:rPr lang="en-IN" smtClean="0"/>
              <a:t>04/08/23</a:t>
            </a:fld>
            <a:endParaRPr lang="en-US" dirty="0"/>
          </a:p>
        </p:txBody>
      </p:sp>
      <p:sp>
        <p:nvSpPr>
          <p:cNvPr id="5" name="Footer Placeholder 4">
            <a:extLst>
              <a:ext uri="{FF2B5EF4-FFF2-40B4-BE49-F238E27FC236}">
                <a16:creationId xmlns:a16="http://schemas.microsoft.com/office/drawing/2014/main" id="{0A46E9A8-FB4F-E85E-B41E-558BFECCE3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unbroken book summary shiv</a:t>
            </a:r>
            <a:endParaRPr lang="en-US" dirty="0"/>
          </a:p>
        </p:txBody>
      </p:sp>
      <p:sp>
        <p:nvSpPr>
          <p:cNvPr id="6" name="Slide Number Placeholder 5">
            <a:extLst>
              <a:ext uri="{FF2B5EF4-FFF2-40B4-BE49-F238E27FC236}">
                <a16:creationId xmlns:a16="http://schemas.microsoft.com/office/drawing/2014/main" id="{8BF060EB-60CD-0C83-CE90-CED264F7FF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F1806-D00B-EC4C-BC23-2265B3BE21C8}" type="slidenum">
              <a:rPr lang="en-US" smtClean="0"/>
              <a:t>‹#›</a:t>
            </a:fld>
            <a:endParaRPr lang="en-US" dirty="0"/>
          </a:p>
        </p:txBody>
      </p:sp>
    </p:spTree>
    <p:extLst>
      <p:ext uri="{BB962C8B-B14F-4D97-AF65-F5344CB8AC3E}">
        <p14:creationId xmlns:p14="http://schemas.microsoft.com/office/powerpoint/2010/main" val="235426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7E699-5943-98AB-6BA0-C49130DB4A12}"/>
              </a:ext>
            </a:extLst>
          </p:cNvPr>
          <p:cNvSpPr>
            <a:spLocks noGrp="1"/>
          </p:cNvSpPr>
          <p:nvPr>
            <p:ph type="ctrTitle"/>
          </p:nvPr>
        </p:nvSpPr>
        <p:spPr/>
        <p:txBody>
          <a:bodyPr/>
          <a:lstStyle/>
          <a:p>
            <a:r>
              <a:rPr lang="en-US" b="1" dirty="0">
                <a:solidFill>
                  <a:srgbClr val="00B0F0"/>
                </a:solidFill>
              </a:rPr>
              <a:t>Unbroken</a:t>
            </a:r>
            <a:br>
              <a:rPr lang="en-US" b="1" dirty="0">
                <a:solidFill>
                  <a:srgbClr val="00B0F0"/>
                </a:solidFill>
              </a:rPr>
            </a:br>
            <a:r>
              <a:rPr lang="en-US" sz="4000" b="1" dirty="0">
                <a:solidFill>
                  <a:srgbClr val="00B0F0"/>
                </a:solidFill>
              </a:rPr>
              <a:t>The Untold Story</a:t>
            </a:r>
            <a:endParaRPr lang="en-US" b="1" dirty="0">
              <a:solidFill>
                <a:srgbClr val="00B0F0"/>
              </a:solidFill>
            </a:endParaRPr>
          </a:p>
        </p:txBody>
      </p:sp>
      <p:sp>
        <p:nvSpPr>
          <p:cNvPr id="3" name="Subtitle 2">
            <a:extLst>
              <a:ext uri="{FF2B5EF4-FFF2-40B4-BE49-F238E27FC236}">
                <a16:creationId xmlns:a16="http://schemas.microsoft.com/office/drawing/2014/main" id="{FFC821B0-FC40-638D-A03D-49B75F951905}"/>
              </a:ext>
            </a:extLst>
          </p:cNvPr>
          <p:cNvSpPr>
            <a:spLocks noGrp="1"/>
          </p:cNvSpPr>
          <p:nvPr>
            <p:ph type="subTitle" idx="1"/>
          </p:nvPr>
        </p:nvSpPr>
        <p:spPr/>
        <p:txBody>
          <a:bodyPr>
            <a:normAutofit/>
          </a:bodyPr>
          <a:lstStyle/>
          <a:p>
            <a:r>
              <a:rPr lang="en-US" sz="3600" b="1" dirty="0"/>
              <a:t>Indrani Mukerjea</a:t>
            </a:r>
          </a:p>
        </p:txBody>
      </p:sp>
      <p:sp>
        <p:nvSpPr>
          <p:cNvPr id="4" name="Footer Placeholder 3">
            <a:extLst>
              <a:ext uri="{FF2B5EF4-FFF2-40B4-BE49-F238E27FC236}">
                <a16:creationId xmlns:a16="http://schemas.microsoft.com/office/drawing/2014/main" id="{6631C422-86FF-F341-34C3-7CF176E1FFC2}"/>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219619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Rakesh Maira wanted me to confess, when I refused, he said “ You will be hung to death”</a:t>
            </a:r>
          </a:p>
        </p:txBody>
      </p:sp>
      <p:sp>
        <p:nvSpPr>
          <p:cNvPr id="3" name="Footer Placeholder 2">
            <a:extLst>
              <a:ext uri="{FF2B5EF4-FFF2-40B4-BE49-F238E27FC236}">
                <a16:creationId xmlns:a16="http://schemas.microsoft.com/office/drawing/2014/main" id="{B395B2BE-9D4A-7099-D07A-368132F07B16}"/>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337552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Peter wasn’t there to see any of this. He went around town painting a picture of what a poor gullible guy he was.</a:t>
            </a:r>
          </a:p>
        </p:txBody>
      </p:sp>
      <p:sp>
        <p:nvSpPr>
          <p:cNvPr id="3" name="Footer Placeholder 2">
            <a:extLst>
              <a:ext uri="{FF2B5EF4-FFF2-40B4-BE49-F238E27FC236}">
                <a16:creationId xmlns:a16="http://schemas.microsoft.com/office/drawing/2014/main" id="{8F0228A0-08DA-2EED-87DE-AC763E85C513}"/>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67841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was born in Guwahati in North East India. Everyone tells me that I have an elephant’s memory. Often, I am just unsure whether it is a boon or a curse.</a:t>
            </a:r>
          </a:p>
        </p:txBody>
      </p:sp>
      <p:sp>
        <p:nvSpPr>
          <p:cNvPr id="3" name="Footer Placeholder 2">
            <a:extLst>
              <a:ext uri="{FF2B5EF4-FFF2-40B4-BE49-F238E27FC236}">
                <a16:creationId xmlns:a16="http://schemas.microsoft.com/office/drawing/2014/main" id="{1796AD87-A2B6-307F-E8CB-480F213080D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33093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Pari is what everyone called me in my hometown, to my parents when I was born, I looked like a Pari , an angel.</a:t>
            </a:r>
          </a:p>
        </p:txBody>
      </p:sp>
      <p:sp>
        <p:nvSpPr>
          <p:cNvPr id="3" name="Footer Placeholder 2">
            <a:extLst>
              <a:ext uri="{FF2B5EF4-FFF2-40B4-BE49-F238E27FC236}">
                <a16:creationId xmlns:a16="http://schemas.microsoft.com/office/drawing/2014/main" id="{0D233E79-1489-F780-4C1F-F4AD6BC002F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0487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‘This is going to be our little secret” my father whispered to me. ‘My gorgeous Pari is now mine’ whispered my father in my ears. Dad left the bedroom while I lay in bed naked, bleeding shattered.</a:t>
            </a:r>
          </a:p>
        </p:txBody>
      </p:sp>
      <p:sp>
        <p:nvSpPr>
          <p:cNvPr id="3" name="Footer Placeholder 2">
            <a:extLst>
              <a:ext uri="{FF2B5EF4-FFF2-40B4-BE49-F238E27FC236}">
                <a16:creationId xmlns:a16="http://schemas.microsoft.com/office/drawing/2014/main" id="{2C5542EE-3FF9-6228-8C63-1AC02F8FA0E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0491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79413"/>
            <a:ext cx="10515600" cy="5950331"/>
          </a:xfrm>
        </p:spPr>
        <p:txBody>
          <a:bodyPr/>
          <a:lstStyle/>
          <a:p>
            <a:r>
              <a:rPr lang="en-US" b="1" dirty="0">
                <a:solidFill>
                  <a:srgbClr val="00B0F0"/>
                </a:solidFill>
              </a:rPr>
              <a:t>Mom took me to Dr Mason but blamed a boy in my tennis group for what happened. She didn’t tell the Dr the truth about my dad.</a:t>
            </a:r>
          </a:p>
        </p:txBody>
      </p:sp>
      <p:sp>
        <p:nvSpPr>
          <p:cNvPr id="3" name="Footer Placeholder 2">
            <a:extLst>
              <a:ext uri="{FF2B5EF4-FFF2-40B4-BE49-F238E27FC236}">
                <a16:creationId xmlns:a16="http://schemas.microsoft.com/office/drawing/2014/main" id="{C6776E3B-A1D5-664A-5B20-558C20FE80F6}"/>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839481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was a very good student despite the lack of adult supervision at home. I very often topped the class even though I was the youngest in the class.</a:t>
            </a:r>
          </a:p>
        </p:txBody>
      </p:sp>
      <p:sp>
        <p:nvSpPr>
          <p:cNvPr id="3" name="Footer Placeholder 2">
            <a:extLst>
              <a:ext uri="{FF2B5EF4-FFF2-40B4-BE49-F238E27FC236}">
                <a16:creationId xmlns:a16="http://schemas.microsoft.com/office/drawing/2014/main" id="{83A6168E-F9CD-7DF7-A56A-19D38819B36F}"/>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643205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did well in academics, drama and debates.</a:t>
            </a:r>
          </a:p>
        </p:txBody>
      </p:sp>
      <p:sp>
        <p:nvSpPr>
          <p:cNvPr id="3" name="Footer Placeholder 2">
            <a:extLst>
              <a:ext uri="{FF2B5EF4-FFF2-40B4-BE49-F238E27FC236}">
                <a16:creationId xmlns:a16="http://schemas.microsoft.com/office/drawing/2014/main" id="{D7FE2CA8-8902-2418-BD86-F306E904AE0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48924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moved to Lady Keane college in Shillong. I met Siddharth in Shillong. He was a lanky eighteen year old with glassy eyes and longish hair.</a:t>
            </a:r>
          </a:p>
        </p:txBody>
      </p:sp>
      <p:sp>
        <p:nvSpPr>
          <p:cNvPr id="3" name="Footer Placeholder 2">
            <a:extLst>
              <a:ext uri="{FF2B5EF4-FFF2-40B4-BE49-F238E27FC236}">
                <a16:creationId xmlns:a16="http://schemas.microsoft.com/office/drawing/2014/main" id="{B207917C-A406-93DF-1299-B9C4A23DE667}"/>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042714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got pregnant and decided to have the baby. Sidharth was a great support, he proposed to marry me when I turned 18. </a:t>
            </a:r>
            <a:br>
              <a:rPr lang="en-US" b="1" dirty="0">
                <a:solidFill>
                  <a:srgbClr val="00B0F0"/>
                </a:solidFill>
              </a:rPr>
            </a:br>
            <a:br>
              <a:rPr lang="en-US" b="1" dirty="0">
                <a:solidFill>
                  <a:srgbClr val="00B0F0"/>
                </a:solidFill>
              </a:rPr>
            </a:br>
            <a:r>
              <a:rPr lang="en-US" b="1" dirty="0">
                <a:solidFill>
                  <a:srgbClr val="00B0F0"/>
                </a:solidFill>
              </a:rPr>
              <a:t>My earlier friend Vish and his friends stopped speaking to me, so did his sister Priya.</a:t>
            </a:r>
          </a:p>
        </p:txBody>
      </p:sp>
      <p:sp>
        <p:nvSpPr>
          <p:cNvPr id="3" name="Footer Placeholder 2">
            <a:extLst>
              <a:ext uri="{FF2B5EF4-FFF2-40B4-BE49-F238E27FC236}">
                <a16:creationId xmlns:a16="http://schemas.microsoft.com/office/drawing/2014/main" id="{BAAFF165-F006-B3A1-4448-A1AD590F93B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75815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spent six years and eight months in the Byculla Jail. I got my bail on 20 th May 2022. A long arduous battle had been won.</a:t>
            </a:r>
          </a:p>
        </p:txBody>
      </p:sp>
      <p:sp>
        <p:nvSpPr>
          <p:cNvPr id="3" name="Footer Placeholder 2">
            <a:extLst>
              <a:ext uri="{FF2B5EF4-FFF2-40B4-BE49-F238E27FC236}">
                <a16:creationId xmlns:a16="http://schemas.microsoft.com/office/drawing/2014/main" id="{791F9CAB-BB02-6BC7-6FC1-DF9D9690AF2F}"/>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844479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walked into the OT at 16 and had a baby, Sheena came into this world.</a:t>
            </a:r>
          </a:p>
        </p:txBody>
      </p:sp>
      <p:sp>
        <p:nvSpPr>
          <p:cNvPr id="3" name="Footer Placeholder 2">
            <a:extLst>
              <a:ext uri="{FF2B5EF4-FFF2-40B4-BE49-F238E27FC236}">
                <a16:creationId xmlns:a16="http://schemas.microsoft.com/office/drawing/2014/main" id="{BF932319-F5D8-1C85-54BE-8D7EEBD9549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570219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Contrary to what what one assumes about prison, the Byculla jail is actually very well maintained. It has a beautiful garden with flowers and beautiful plants.</a:t>
            </a:r>
          </a:p>
        </p:txBody>
      </p:sp>
      <p:sp>
        <p:nvSpPr>
          <p:cNvPr id="3" name="Footer Placeholder 2">
            <a:extLst>
              <a:ext uri="{FF2B5EF4-FFF2-40B4-BE49-F238E27FC236}">
                <a16:creationId xmlns:a16="http://schemas.microsoft.com/office/drawing/2014/main" id="{C08BC62D-35D6-23CC-F3E8-55FF995A67B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44113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The inmates in the jail were protective of me, never wanting to endanger me.</a:t>
            </a:r>
          </a:p>
        </p:txBody>
      </p:sp>
      <p:sp>
        <p:nvSpPr>
          <p:cNvPr id="3" name="Footer Placeholder 2">
            <a:extLst>
              <a:ext uri="{FF2B5EF4-FFF2-40B4-BE49-F238E27FC236}">
                <a16:creationId xmlns:a16="http://schemas.microsoft.com/office/drawing/2014/main" id="{9D8A2D88-BB1B-5579-8EB5-D3025D1ACCBB}"/>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877024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Phone calls are not allowed in Indian jails, the only way to communicate with the outside world is through letters or family visits.</a:t>
            </a:r>
          </a:p>
        </p:txBody>
      </p:sp>
      <p:sp>
        <p:nvSpPr>
          <p:cNvPr id="3" name="Footer Placeholder 2">
            <a:extLst>
              <a:ext uri="{FF2B5EF4-FFF2-40B4-BE49-F238E27FC236}">
                <a16:creationId xmlns:a16="http://schemas.microsoft.com/office/drawing/2014/main" id="{11CE12F9-D240-9593-E917-B9D1061E3CB5}"/>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778254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I couldn’t figure out why Peter would not come and see me in jail. I obviously hadn’t done what I had been accused of. Had Peter faced such an adversity, I would have never left his side.</a:t>
            </a:r>
            <a:br>
              <a:rPr lang="en-US" b="1" dirty="0">
                <a:solidFill>
                  <a:srgbClr val="00B0F0"/>
                </a:solidFill>
              </a:rPr>
            </a:br>
            <a:r>
              <a:rPr lang="en-US" b="1" dirty="0">
                <a:solidFill>
                  <a:srgbClr val="00B0F0"/>
                </a:solidFill>
              </a:rPr>
              <a:t>I had a zillion questions and no answers in sight.</a:t>
            </a:r>
          </a:p>
        </p:txBody>
      </p:sp>
      <p:sp>
        <p:nvSpPr>
          <p:cNvPr id="3" name="Footer Placeholder 2">
            <a:extLst>
              <a:ext uri="{FF2B5EF4-FFF2-40B4-BE49-F238E27FC236}">
                <a16:creationId xmlns:a16="http://schemas.microsoft.com/office/drawing/2014/main" id="{BADEC47B-3CF5-A44A-56B4-DFB988B495D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91424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Somewhere it dawned on me , that Peter never loved me the way I loved him.</a:t>
            </a:r>
            <a:br>
              <a:rPr lang="en-US" b="1" dirty="0">
                <a:solidFill>
                  <a:srgbClr val="00B0F0"/>
                </a:solidFill>
              </a:rPr>
            </a:br>
            <a:br>
              <a:rPr lang="en-US" b="1" dirty="0">
                <a:solidFill>
                  <a:srgbClr val="00B0F0"/>
                </a:solidFill>
              </a:rPr>
            </a:br>
            <a:r>
              <a:rPr lang="en-US" b="1" dirty="0">
                <a:solidFill>
                  <a:srgbClr val="00B0F0"/>
                </a:solidFill>
              </a:rPr>
              <a:t>From the day I stepped into prison, I was on my own. But, this realization only hit me later.</a:t>
            </a:r>
          </a:p>
        </p:txBody>
      </p:sp>
      <p:sp>
        <p:nvSpPr>
          <p:cNvPr id="3" name="Footer Placeholder 2">
            <a:extLst>
              <a:ext uri="{FF2B5EF4-FFF2-40B4-BE49-F238E27FC236}">
                <a16:creationId xmlns:a16="http://schemas.microsoft.com/office/drawing/2014/main" id="{79604A0E-8EFB-8902-4773-44EB0BC9341E}"/>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48322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From the time I was arrested in September, I had lost 18 kilos, I went from 61 kgs to 43 kgs.</a:t>
            </a:r>
            <a:br>
              <a:rPr lang="en-US" b="1" dirty="0">
                <a:solidFill>
                  <a:srgbClr val="00B0F0"/>
                </a:solidFill>
              </a:rPr>
            </a:br>
            <a:br>
              <a:rPr lang="en-US" b="1" dirty="0">
                <a:solidFill>
                  <a:srgbClr val="00B0F0"/>
                </a:solidFill>
              </a:rPr>
            </a:br>
            <a:r>
              <a:rPr lang="en-US" b="1" dirty="0">
                <a:solidFill>
                  <a:srgbClr val="00B0F0"/>
                </a:solidFill>
              </a:rPr>
              <a:t>I had written to Peter everyday that month but there was no response.</a:t>
            </a:r>
          </a:p>
        </p:txBody>
      </p:sp>
      <p:sp>
        <p:nvSpPr>
          <p:cNvPr id="3" name="Footer Placeholder 2">
            <a:extLst>
              <a:ext uri="{FF2B5EF4-FFF2-40B4-BE49-F238E27FC236}">
                <a16:creationId xmlns:a16="http://schemas.microsoft.com/office/drawing/2014/main" id="{CD61419D-0980-30B4-D95A-F2AE1009E562}"/>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30135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Later I got to know that my mother died of a heart attack on September 30</a:t>
            </a:r>
            <a:r>
              <a:rPr lang="en-US" b="1" baseline="30000" dirty="0">
                <a:solidFill>
                  <a:srgbClr val="00B0F0"/>
                </a:solidFill>
              </a:rPr>
              <a:t>th</a:t>
            </a:r>
            <a:r>
              <a:rPr lang="en-US" b="1" dirty="0">
                <a:solidFill>
                  <a:srgbClr val="00B0F0"/>
                </a:solidFill>
              </a:rPr>
              <a:t>. I was unconscious around the time my mother passed away.</a:t>
            </a:r>
          </a:p>
        </p:txBody>
      </p:sp>
      <p:sp>
        <p:nvSpPr>
          <p:cNvPr id="3" name="Footer Placeholder 2">
            <a:extLst>
              <a:ext uri="{FF2B5EF4-FFF2-40B4-BE49-F238E27FC236}">
                <a16:creationId xmlns:a16="http://schemas.microsoft.com/office/drawing/2014/main" id="{E8B111E6-14CC-3C22-A233-07277D2311B2}"/>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0487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On 21 November Peter was going to turn 60. I got letters from him how he was planning his birthday bash and how he would be thinking f me while cutting an elaborate cake.</a:t>
            </a:r>
          </a:p>
        </p:txBody>
      </p:sp>
      <p:sp>
        <p:nvSpPr>
          <p:cNvPr id="3" name="Footer Placeholder 2">
            <a:extLst>
              <a:ext uri="{FF2B5EF4-FFF2-40B4-BE49-F238E27FC236}">
                <a16:creationId xmlns:a16="http://schemas.microsoft.com/office/drawing/2014/main" id="{E5399596-B20F-8697-FE77-07238274EC2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716225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Sheena was born in 1987. Siddharth moved in with me four months later. We had not had any physical intimacy apart from holding hands, not even a kiss, up until then.</a:t>
            </a:r>
          </a:p>
        </p:txBody>
      </p:sp>
      <p:sp>
        <p:nvSpPr>
          <p:cNvPr id="3" name="Footer Placeholder 2">
            <a:extLst>
              <a:ext uri="{FF2B5EF4-FFF2-40B4-BE49-F238E27FC236}">
                <a16:creationId xmlns:a16="http://schemas.microsoft.com/office/drawing/2014/main" id="{806A9CA9-2D90-D43A-E87A-1BAB96BADE3E}"/>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75669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Prison can be extremely humbling. The daily despair of other people’s existence was eye opening for me.</a:t>
            </a:r>
            <a:br>
              <a:rPr lang="en-US" b="1" dirty="0">
                <a:solidFill>
                  <a:srgbClr val="00B0F0"/>
                </a:solidFill>
              </a:rPr>
            </a:br>
            <a:br>
              <a:rPr lang="en-US" b="1" dirty="0">
                <a:solidFill>
                  <a:srgbClr val="00B0F0"/>
                </a:solidFill>
              </a:rPr>
            </a:br>
            <a:r>
              <a:rPr lang="en-US" b="1" dirty="0">
                <a:solidFill>
                  <a:srgbClr val="00B0F0"/>
                </a:solidFill>
              </a:rPr>
              <a:t>My experiences in prison have helped me evolve into a stronger person.</a:t>
            </a:r>
          </a:p>
        </p:txBody>
      </p:sp>
      <p:sp>
        <p:nvSpPr>
          <p:cNvPr id="3" name="Footer Placeholder 2">
            <a:extLst>
              <a:ext uri="{FF2B5EF4-FFF2-40B4-BE49-F238E27FC236}">
                <a16:creationId xmlns:a16="http://schemas.microsoft.com/office/drawing/2014/main" id="{CB5DE66D-F8B7-F8EA-8E66-7BE3462BD829}"/>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159473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As time went by we got closer. He was my savior, I was never attracted to him physically or intellectually. He had legitimized Sheena’s existence  with no expectations from any of us. I owed everything to him.</a:t>
            </a:r>
          </a:p>
        </p:txBody>
      </p:sp>
      <p:sp>
        <p:nvSpPr>
          <p:cNvPr id="3" name="Footer Placeholder 2">
            <a:extLst>
              <a:ext uri="{FF2B5EF4-FFF2-40B4-BE49-F238E27FC236}">
                <a16:creationId xmlns:a16="http://schemas.microsoft.com/office/drawing/2014/main" id="{A1D36133-EF2F-565B-670A-2484C821501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81596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Siddharth and I had a baby – a boy Mekhail.</a:t>
            </a:r>
            <a:br>
              <a:rPr lang="en-US" b="1" dirty="0">
                <a:solidFill>
                  <a:srgbClr val="00B0F0"/>
                </a:solidFill>
              </a:rPr>
            </a:br>
            <a:br>
              <a:rPr lang="en-US" b="1" dirty="0">
                <a:solidFill>
                  <a:srgbClr val="00B0F0"/>
                </a:solidFill>
              </a:rPr>
            </a:br>
            <a:r>
              <a:rPr lang="en-US" b="1" dirty="0">
                <a:solidFill>
                  <a:srgbClr val="00B0F0"/>
                </a:solidFill>
              </a:rPr>
              <a:t>I studied after that for my exams.</a:t>
            </a:r>
            <a:br>
              <a:rPr lang="en-US" b="1" dirty="0">
                <a:solidFill>
                  <a:srgbClr val="00B0F0"/>
                </a:solidFill>
              </a:rPr>
            </a:br>
            <a:br>
              <a:rPr lang="en-US" b="1" dirty="0">
                <a:solidFill>
                  <a:srgbClr val="00B0F0"/>
                </a:solidFill>
              </a:rPr>
            </a:br>
            <a:r>
              <a:rPr lang="en-US" b="1" dirty="0">
                <a:solidFill>
                  <a:srgbClr val="00B0F0"/>
                </a:solidFill>
              </a:rPr>
              <a:t>When the undergrad results were announced, I had topped the class in almost all subjects.</a:t>
            </a:r>
          </a:p>
        </p:txBody>
      </p:sp>
      <p:sp>
        <p:nvSpPr>
          <p:cNvPr id="3" name="Footer Placeholder 2">
            <a:extLst>
              <a:ext uri="{FF2B5EF4-FFF2-40B4-BE49-F238E27FC236}">
                <a16:creationId xmlns:a16="http://schemas.microsoft.com/office/drawing/2014/main" id="{2518721C-95FE-0C2C-2588-37C2D7E0033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17352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Despite the tragic turn of events in my life, I had never broken to the point of no return. I was an achiever. I worked hard and topped my exams at school and college.</a:t>
            </a:r>
          </a:p>
        </p:txBody>
      </p:sp>
      <p:sp>
        <p:nvSpPr>
          <p:cNvPr id="3" name="Footer Placeholder 2">
            <a:extLst>
              <a:ext uri="{FF2B5EF4-FFF2-40B4-BE49-F238E27FC236}">
                <a16:creationId xmlns:a16="http://schemas.microsoft.com/office/drawing/2014/main" id="{67504ABC-B452-2EF0-F931-2D16BE001B98}"/>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738525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fontScale="90000"/>
          </a:bodyPr>
          <a:lstStyle/>
          <a:p>
            <a:r>
              <a:rPr lang="en-US" b="1" dirty="0">
                <a:solidFill>
                  <a:srgbClr val="00B0F0"/>
                </a:solidFill>
              </a:rPr>
              <a:t> I didn’t marry Siddharth, I signed a paper giving adoption rights to my mother and left for Calcutta to study.</a:t>
            </a:r>
            <a:br>
              <a:rPr lang="en-US" b="1" dirty="0">
                <a:solidFill>
                  <a:srgbClr val="00B0F0"/>
                </a:solidFill>
              </a:rPr>
            </a:br>
            <a:br>
              <a:rPr lang="en-US" b="1" dirty="0">
                <a:solidFill>
                  <a:srgbClr val="00B0F0"/>
                </a:solidFill>
              </a:rPr>
            </a:br>
            <a:r>
              <a:rPr lang="en-US" b="1" dirty="0">
                <a:solidFill>
                  <a:srgbClr val="00B0F0"/>
                </a:solidFill>
              </a:rPr>
              <a:t>The next day at Calcutta University, I filled the form and wrote Sheena , sister and brother – Mekhail.</a:t>
            </a:r>
            <a:br>
              <a:rPr lang="en-US" b="1" dirty="0">
                <a:solidFill>
                  <a:srgbClr val="00B0F0"/>
                </a:solidFill>
              </a:rPr>
            </a:br>
            <a:br>
              <a:rPr lang="en-US" b="1" dirty="0">
                <a:solidFill>
                  <a:srgbClr val="00B0F0"/>
                </a:solidFill>
              </a:rPr>
            </a:br>
            <a:r>
              <a:rPr lang="en-US" b="1" dirty="0">
                <a:solidFill>
                  <a:srgbClr val="00B0F0"/>
                </a:solidFill>
              </a:rPr>
              <a:t>I stayed at the YWCA, a hostel for working women.</a:t>
            </a:r>
          </a:p>
        </p:txBody>
      </p:sp>
      <p:sp>
        <p:nvSpPr>
          <p:cNvPr id="3" name="Footer Placeholder 2">
            <a:extLst>
              <a:ext uri="{FF2B5EF4-FFF2-40B4-BE49-F238E27FC236}">
                <a16:creationId xmlns:a16="http://schemas.microsoft.com/office/drawing/2014/main" id="{897475B3-F559-00EB-C19B-13320292D51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249734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 I made friends in Vidya and Pratibha, I confided in them, they knew I was short on cash.</a:t>
            </a:r>
            <a:br>
              <a:rPr lang="en-US" b="1" dirty="0">
                <a:solidFill>
                  <a:srgbClr val="00B0F0"/>
                </a:solidFill>
              </a:rPr>
            </a:br>
            <a:br>
              <a:rPr lang="en-US" b="1" dirty="0">
                <a:solidFill>
                  <a:srgbClr val="00B0F0"/>
                </a:solidFill>
              </a:rPr>
            </a:br>
            <a:r>
              <a:rPr lang="en-US" b="1" dirty="0">
                <a:solidFill>
                  <a:srgbClr val="00B0F0"/>
                </a:solidFill>
              </a:rPr>
              <a:t>We used to go out to Park Street- Sky room, Pink elephant etc..</a:t>
            </a:r>
          </a:p>
        </p:txBody>
      </p:sp>
      <p:sp>
        <p:nvSpPr>
          <p:cNvPr id="3" name="Footer Placeholder 2">
            <a:extLst>
              <a:ext uri="{FF2B5EF4-FFF2-40B4-BE49-F238E27FC236}">
                <a16:creationId xmlns:a16="http://schemas.microsoft.com/office/drawing/2014/main" id="{AE18FB26-E3FC-BE31-751F-BB5359E9637E}"/>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707078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 That first night out in Calcutta sparked  a fire in my belly. I wanted to look beyond excelling at academics. I wanted to make money, I wanted to make lots of money.</a:t>
            </a:r>
          </a:p>
        </p:txBody>
      </p:sp>
      <p:sp>
        <p:nvSpPr>
          <p:cNvPr id="3" name="Footer Placeholder 2">
            <a:extLst>
              <a:ext uri="{FF2B5EF4-FFF2-40B4-BE49-F238E27FC236}">
                <a16:creationId xmlns:a16="http://schemas.microsoft.com/office/drawing/2014/main" id="{F02B772F-6D4F-BCBE-4AAF-64D5497A63FF}"/>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040740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 I took on a job to sell diners cards on a freelance basis and became the best sales person even doing better than  the permanent employees.</a:t>
            </a:r>
          </a:p>
        </p:txBody>
      </p:sp>
      <p:sp>
        <p:nvSpPr>
          <p:cNvPr id="3" name="Footer Placeholder 2">
            <a:extLst>
              <a:ext uri="{FF2B5EF4-FFF2-40B4-BE49-F238E27FC236}">
                <a16:creationId xmlns:a16="http://schemas.microsoft.com/office/drawing/2014/main" id="{FF026B48-4DE9-E054-AB24-1086EEB69134}"/>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949881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 I learnt at the age of nineteen that the gift of the gab, together with a sharp intellect, and a go getter spirit, conflated to success as far as making money went.</a:t>
            </a:r>
          </a:p>
        </p:txBody>
      </p:sp>
      <p:sp>
        <p:nvSpPr>
          <p:cNvPr id="3" name="Footer Placeholder 2">
            <a:extLst>
              <a:ext uri="{FF2B5EF4-FFF2-40B4-BE49-F238E27FC236}">
                <a16:creationId xmlns:a16="http://schemas.microsoft.com/office/drawing/2014/main" id="{EECB771F-DD01-08CF-15DC-913E3F8FAA84}"/>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00664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On account of my outstanding performance, diners club gave a me a 2 year free membership card as reward.</a:t>
            </a:r>
          </a:p>
        </p:txBody>
      </p:sp>
      <p:sp>
        <p:nvSpPr>
          <p:cNvPr id="3" name="Footer Placeholder 2">
            <a:extLst>
              <a:ext uri="{FF2B5EF4-FFF2-40B4-BE49-F238E27FC236}">
                <a16:creationId xmlns:a16="http://schemas.microsoft.com/office/drawing/2014/main" id="{9DF71E81-DF94-C175-D0DD-E893C01B2C8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001304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We went to Peter Cat and that’s where I met Sanjeev Khanna. He was a bespectacled man, there was an air of distinction about him.</a:t>
            </a:r>
            <a:br>
              <a:rPr lang="en-US" b="1" dirty="0">
                <a:solidFill>
                  <a:srgbClr val="00B0F0"/>
                </a:solidFill>
              </a:rPr>
            </a:br>
            <a:r>
              <a:rPr lang="en-US" b="1" dirty="0">
                <a:solidFill>
                  <a:srgbClr val="00B0F0"/>
                </a:solidFill>
              </a:rPr>
              <a:t>When he shook my hand I felt an erotic charge that definitely made his subtle behavior more appealing.</a:t>
            </a:r>
          </a:p>
        </p:txBody>
      </p:sp>
      <p:sp>
        <p:nvSpPr>
          <p:cNvPr id="3" name="Footer Placeholder 2">
            <a:extLst>
              <a:ext uri="{FF2B5EF4-FFF2-40B4-BE49-F238E27FC236}">
                <a16:creationId xmlns:a16="http://schemas.microsoft.com/office/drawing/2014/main" id="{4858E0C7-5FB2-55CD-F783-518CE3600CF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46426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Prison puts you in an emotional cubbyhole as well – where you feel your life’s control is in someone else’s hand</a:t>
            </a:r>
          </a:p>
        </p:txBody>
      </p:sp>
      <p:sp>
        <p:nvSpPr>
          <p:cNvPr id="3" name="Footer Placeholder 2">
            <a:extLst>
              <a:ext uri="{FF2B5EF4-FFF2-40B4-BE49-F238E27FC236}">
                <a16:creationId xmlns:a16="http://schemas.microsoft.com/office/drawing/2014/main" id="{10995619-7A5C-A802-2608-DF3A93CF1E03}"/>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002147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visited Sanjeev at his office unannounced and sold him a Diner’s club card.</a:t>
            </a:r>
            <a:br>
              <a:rPr lang="en-US" b="1" dirty="0">
                <a:solidFill>
                  <a:srgbClr val="00B0F0"/>
                </a:solidFill>
              </a:rPr>
            </a:br>
            <a:br>
              <a:rPr lang="en-US" b="1" dirty="0">
                <a:solidFill>
                  <a:srgbClr val="00B0F0"/>
                </a:solidFill>
              </a:rPr>
            </a:br>
            <a:r>
              <a:rPr lang="en-US" b="1" dirty="0">
                <a:solidFill>
                  <a:srgbClr val="00B0F0"/>
                </a:solidFill>
              </a:rPr>
              <a:t>Sanjeev liked me a hell of a lot. I could see it and feel it. And the danger was I liked him too, a hell lot!</a:t>
            </a:r>
          </a:p>
        </p:txBody>
      </p:sp>
      <p:sp>
        <p:nvSpPr>
          <p:cNvPr id="3" name="Footer Placeholder 2">
            <a:extLst>
              <a:ext uri="{FF2B5EF4-FFF2-40B4-BE49-F238E27FC236}">
                <a16:creationId xmlns:a16="http://schemas.microsoft.com/office/drawing/2014/main" id="{E094BDD7-FBF1-5C45-BA22-159C66B17F8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652369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disclosed my past to Sanjeev at the sky room over a vodka. I told him he deserved better.</a:t>
            </a:r>
          </a:p>
        </p:txBody>
      </p:sp>
      <p:sp>
        <p:nvSpPr>
          <p:cNvPr id="3" name="Footer Placeholder 2">
            <a:extLst>
              <a:ext uri="{FF2B5EF4-FFF2-40B4-BE49-F238E27FC236}">
                <a16:creationId xmlns:a16="http://schemas.microsoft.com/office/drawing/2014/main" id="{39A5B86B-33C1-ECCA-42E8-CABC88F32405}"/>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842835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Within the next couple of days, I bagged a job at the Computer training center as an academic counsellor.</a:t>
            </a:r>
            <a:br>
              <a:rPr lang="en-US" b="1" dirty="0">
                <a:solidFill>
                  <a:srgbClr val="00B0F0"/>
                </a:solidFill>
              </a:rPr>
            </a:br>
            <a:br>
              <a:rPr lang="en-US" b="1" dirty="0">
                <a:solidFill>
                  <a:srgbClr val="00B0F0"/>
                </a:solidFill>
              </a:rPr>
            </a:br>
            <a:r>
              <a:rPr lang="en-US" b="1" dirty="0">
                <a:solidFill>
                  <a:srgbClr val="00B0F0"/>
                </a:solidFill>
              </a:rPr>
              <a:t>Diners came back with a permanent role offer at three times the salary of the computer center, but I stuck with the computer center since I had accepted the offer.</a:t>
            </a:r>
          </a:p>
        </p:txBody>
      </p:sp>
      <p:sp>
        <p:nvSpPr>
          <p:cNvPr id="3" name="Footer Placeholder 2">
            <a:extLst>
              <a:ext uri="{FF2B5EF4-FFF2-40B4-BE49-F238E27FC236}">
                <a16:creationId xmlns:a16="http://schemas.microsoft.com/office/drawing/2014/main" id="{04842298-BDF2-68C2-E7C9-5AF3C8CFD717}"/>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279112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went back to Guwahati to see Sheena and Mekhail, I was shocked, they didn’t recognize me as their mom, it had been three years.</a:t>
            </a:r>
          </a:p>
        </p:txBody>
      </p:sp>
      <p:sp>
        <p:nvSpPr>
          <p:cNvPr id="3" name="Footer Placeholder 2">
            <a:extLst>
              <a:ext uri="{FF2B5EF4-FFF2-40B4-BE49-F238E27FC236}">
                <a16:creationId xmlns:a16="http://schemas.microsoft.com/office/drawing/2014/main" id="{68F6BFE4-DC4B-84B4-C387-1EE5D9C68062}"/>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6356599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met Sanjeev’s parents and family and everyone made me feel at home.</a:t>
            </a:r>
          </a:p>
        </p:txBody>
      </p:sp>
      <p:sp>
        <p:nvSpPr>
          <p:cNvPr id="3" name="Footer Placeholder 2">
            <a:extLst>
              <a:ext uri="{FF2B5EF4-FFF2-40B4-BE49-F238E27FC236}">
                <a16:creationId xmlns:a16="http://schemas.microsoft.com/office/drawing/2014/main" id="{A408FFC0-E29E-FA10-E66E-6BB0516C82F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836763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Sanjeev’s family wanted to meet my dad to progress matters. My dad came and met them but didn’t give his permission, he said he needed more time and I needed more time.</a:t>
            </a:r>
          </a:p>
        </p:txBody>
      </p:sp>
      <p:sp>
        <p:nvSpPr>
          <p:cNvPr id="3" name="Footer Placeholder 2">
            <a:extLst>
              <a:ext uri="{FF2B5EF4-FFF2-40B4-BE49-F238E27FC236}">
                <a16:creationId xmlns:a16="http://schemas.microsoft.com/office/drawing/2014/main" id="{4EACE35F-6E43-7949-A278-FE6B6BCC265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312386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A month later, amidst  much pomp and splendor, complexities and ambiguities in my own life, I ted the know with the man I loved so dearly and became Indrani Khanna.</a:t>
            </a:r>
          </a:p>
        </p:txBody>
      </p:sp>
      <p:sp>
        <p:nvSpPr>
          <p:cNvPr id="3" name="Footer Placeholder 2">
            <a:extLst>
              <a:ext uri="{FF2B5EF4-FFF2-40B4-BE49-F238E27FC236}">
                <a16:creationId xmlns:a16="http://schemas.microsoft.com/office/drawing/2014/main" id="{7C18FCFB-E259-789A-CFEF-436FBD1E194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496352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The family had received a big project to provide satellite dishes  and cable connections to a few hundred thousand households. Sanjeev was good at electronics and off we went to Jamshedpur to run this big project.</a:t>
            </a:r>
          </a:p>
        </p:txBody>
      </p:sp>
      <p:sp>
        <p:nvSpPr>
          <p:cNvPr id="3" name="Footer Placeholder 2">
            <a:extLst>
              <a:ext uri="{FF2B5EF4-FFF2-40B4-BE49-F238E27FC236}">
                <a16:creationId xmlns:a16="http://schemas.microsoft.com/office/drawing/2014/main" id="{2CBC0E59-7BA7-5427-8804-DA7E74A6F41A}"/>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1776752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Sanjeev and I met with uppity citizens of Jamshedpur. Most of them were married but oddly enough everyone seemed to be having trysts with other’s partners.</a:t>
            </a:r>
          </a:p>
        </p:txBody>
      </p:sp>
      <p:sp>
        <p:nvSpPr>
          <p:cNvPr id="3" name="Footer Placeholder 2">
            <a:extLst>
              <a:ext uri="{FF2B5EF4-FFF2-40B4-BE49-F238E27FC236}">
                <a16:creationId xmlns:a16="http://schemas.microsoft.com/office/drawing/2014/main" id="{C579D98F-5760-B115-2341-AE86150650FF}"/>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625732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Sanjeev was having challenges with the project and it didn’t progress well.</a:t>
            </a:r>
            <a:br>
              <a:rPr lang="en-US" b="1" dirty="0">
                <a:solidFill>
                  <a:srgbClr val="00B0F0"/>
                </a:solidFill>
              </a:rPr>
            </a:br>
            <a:br>
              <a:rPr lang="en-US" b="1" dirty="0">
                <a:solidFill>
                  <a:srgbClr val="00B0F0"/>
                </a:solidFill>
              </a:rPr>
            </a:br>
            <a:r>
              <a:rPr lang="en-US" b="1" dirty="0">
                <a:solidFill>
                  <a:srgbClr val="00B0F0"/>
                </a:solidFill>
              </a:rPr>
              <a:t>I got pregnant. Sanjeev was over the moon when he heard the news.</a:t>
            </a:r>
            <a:br>
              <a:rPr lang="en-US" b="1" dirty="0">
                <a:solidFill>
                  <a:srgbClr val="00B0F0"/>
                </a:solidFill>
              </a:rPr>
            </a:br>
            <a:br>
              <a:rPr lang="en-US" b="1" dirty="0">
                <a:solidFill>
                  <a:srgbClr val="00B0F0"/>
                </a:solidFill>
              </a:rPr>
            </a:br>
            <a:r>
              <a:rPr lang="en-US" b="1" dirty="0">
                <a:solidFill>
                  <a:srgbClr val="00B0F0"/>
                </a:solidFill>
              </a:rPr>
              <a:t>Sadly I gave birth to a baby girl, a still born child.</a:t>
            </a:r>
          </a:p>
        </p:txBody>
      </p:sp>
      <p:sp>
        <p:nvSpPr>
          <p:cNvPr id="3" name="Footer Placeholder 2">
            <a:extLst>
              <a:ext uri="{FF2B5EF4-FFF2-40B4-BE49-F238E27FC236}">
                <a16:creationId xmlns:a16="http://schemas.microsoft.com/office/drawing/2014/main" id="{4EFCC79D-583E-8C53-36DE-DD430D277B9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60214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The three men in my life – my father Upendra Kumar Bora, my son Mekhail and my ex - husband Peter- the people I thought I could bank upon put me through turmoil I don’t feel I deserved.</a:t>
            </a:r>
          </a:p>
        </p:txBody>
      </p:sp>
      <p:sp>
        <p:nvSpPr>
          <p:cNvPr id="3" name="Footer Placeholder 2">
            <a:extLst>
              <a:ext uri="{FF2B5EF4-FFF2-40B4-BE49-F238E27FC236}">
                <a16:creationId xmlns:a16="http://schemas.microsoft.com/office/drawing/2014/main" id="{991367AE-6368-372A-0B12-7DA305A5B5D2}"/>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982320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To have a change of scene, I went to Bangalore to help Vivek, Sanjeev’s relative in setting up a headhunting business.</a:t>
            </a:r>
            <a:br>
              <a:rPr lang="en-US" b="1" dirty="0">
                <a:solidFill>
                  <a:srgbClr val="00B0F0"/>
                </a:solidFill>
              </a:rPr>
            </a:br>
            <a:br>
              <a:rPr lang="en-US" b="1" dirty="0">
                <a:solidFill>
                  <a:srgbClr val="00B0F0"/>
                </a:solidFill>
              </a:rPr>
            </a:br>
            <a:r>
              <a:rPr lang="en-US" b="1" dirty="0">
                <a:solidFill>
                  <a:srgbClr val="00B0F0"/>
                </a:solidFill>
              </a:rPr>
              <a:t>I then realized tat Calcutta needed a good recruitment firm, I came back from Bangalore and set up INX Services firm.</a:t>
            </a:r>
            <a:br>
              <a:rPr lang="en-US" b="1" dirty="0">
                <a:solidFill>
                  <a:srgbClr val="00B0F0"/>
                </a:solidFill>
              </a:rPr>
            </a:br>
            <a:br>
              <a:rPr lang="en-US" b="1" dirty="0">
                <a:solidFill>
                  <a:srgbClr val="00B0F0"/>
                </a:solidFill>
              </a:rPr>
            </a:br>
            <a:r>
              <a:rPr lang="en-US" b="1" dirty="0">
                <a:solidFill>
                  <a:srgbClr val="00B0F0"/>
                </a:solidFill>
              </a:rPr>
              <a:t>I worked hard and INX flourished.</a:t>
            </a:r>
          </a:p>
        </p:txBody>
      </p:sp>
      <p:sp>
        <p:nvSpPr>
          <p:cNvPr id="3" name="Footer Placeholder 2">
            <a:extLst>
              <a:ext uri="{FF2B5EF4-FFF2-40B4-BE49-F238E27FC236}">
                <a16:creationId xmlns:a16="http://schemas.microsoft.com/office/drawing/2014/main" id="{F9A12F85-495D-53DC-F3BE-8F15EBEBC829}"/>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6733158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While Sanjeev was unhappy with his work life, his personal life turned out to be the place  where he found happiness. I conceived again and Vidhie Khanna came out crying and kicking a month before the due date.</a:t>
            </a:r>
            <a:br>
              <a:rPr lang="en-US" b="1" dirty="0">
                <a:solidFill>
                  <a:srgbClr val="00B0F0"/>
                </a:solidFill>
              </a:rPr>
            </a:br>
            <a:br>
              <a:rPr lang="en-US" b="1" dirty="0">
                <a:solidFill>
                  <a:srgbClr val="00B0F0"/>
                </a:solidFill>
              </a:rPr>
            </a:br>
            <a:r>
              <a:rPr lang="en-US" b="1" dirty="0">
                <a:solidFill>
                  <a:srgbClr val="00B0F0"/>
                </a:solidFill>
              </a:rPr>
              <a:t>Her arrival was celebrated in the family with gusto.</a:t>
            </a:r>
          </a:p>
        </p:txBody>
      </p:sp>
      <p:sp>
        <p:nvSpPr>
          <p:cNvPr id="3" name="Footer Placeholder 2">
            <a:extLst>
              <a:ext uri="{FF2B5EF4-FFF2-40B4-BE49-F238E27FC236}">
                <a16:creationId xmlns:a16="http://schemas.microsoft.com/office/drawing/2014/main" id="{974D2C3B-D21F-0667-80B4-7EE817EB7DAE}"/>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351654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loved Sanjeev but I knew everything was not all right. We were drifting apart.</a:t>
            </a:r>
            <a:br>
              <a:rPr lang="en-US" b="1" dirty="0">
                <a:solidFill>
                  <a:srgbClr val="00B0F0"/>
                </a:solidFill>
              </a:rPr>
            </a:br>
            <a:br>
              <a:rPr lang="en-US" b="1" dirty="0">
                <a:solidFill>
                  <a:srgbClr val="00B0F0"/>
                </a:solidFill>
              </a:rPr>
            </a:br>
            <a:r>
              <a:rPr lang="en-US" b="1" dirty="0">
                <a:solidFill>
                  <a:srgbClr val="00B0F0"/>
                </a:solidFill>
              </a:rPr>
              <a:t> I worked harder and kept longer hours.</a:t>
            </a:r>
            <a:br>
              <a:rPr lang="en-US" b="1" dirty="0">
                <a:solidFill>
                  <a:srgbClr val="00B0F0"/>
                </a:solidFill>
              </a:rPr>
            </a:br>
            <a:br>
              <a:rPr lang="en-US" b="1" dirty="0">
                <a:solidFill>
                  <a:srgbClr val="00B0F0"/>
                </a:solidFill>
              </a:rPr>
            </a:br>
            <a:r>
              <a:rPr lang="en-US" b="1" dirty="0">
                <a:solidFill>
                  <a:srgbClr val="00B0F0"/>
                </a:solidFill>
              </a:rPr>
              <a:t>I discussed with my team and my colleague Sanjana and I decided to move to Bombay and set up shop there.</a:t>
            </a:r>
          </a:p>
        </p:txBody>
      </p:sp>
      <p:sp>
        <p:nvSpPr>
          <p:cNvPr id="3" name="Footer Placeholder 2">
            <a:extLst>
              <a:ext uri="{FF2B5EF4-FFF2-40B4-BE49-F238E27FC236}">
                <a16:creationId xmlns:a16="http://schemas.microsoft.com/office/drawing/2014/main" id="{13E3AF13-B0C7-8779-E31C-230F3AA2520E}"/>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6921498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Sanjeev was not surprised at my decision. He knew it was coming  for the last couple of years, just that he did not know when.</a:t>
            </a:r>
            <a:br>
              <a:rPr lang="en-US" b="1" dirty="0">
                <a:solidFill>
                  <a:srgbClr val="00B0F0"/>
                </a:solidFill>
              </a:rPr>
            </a:br>
            <a:br>
              <a:rPr lang="en-US" b="1" dirty="0">
                <a:solidFill>
                  <a:srgbClr val="00B0F0"/>
                </a:solidFill>
              </a:rPr>
            </a:br>
            <a:r>
              <a:rPr lang="en-US" b="1" dirty="0">
                <a:solidFill>
                  <a:srgbClr val="00B0F0"/>
                </a:solidFill>
              </a:rPr>
              <a:t>Sanjeev’s family was unhappy but Aunt Uma said I should do what makes me happy and she would always be Aunt Uma to me.</a:t>
            </a:r>
          </a:p>
        </p:txBody>
      </p:sp>
      <p:sp>
        <p:nvSpPr>
          <p:cNvPr id="3" name="Footer Placeholder 2">
            <a:extLst>
              <a:ext uri="{FF2B5EF4-FFF2-40B4-BE49-F238E27FC236}">
                <a16:creationId xmlns:a16="http://schemas.microsoft.com/office/drawing/2014/main" id="{7559E648-700D-C0FD-C176-6F8D315C131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966380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arrived in Bombay a few months short of my 30 th birthday. The late Alyque Padamsee  or AP as I called him  was a big support. I met him at a client’s office in Calcutta and he took an instant fondness to me.</a:t>
            </a:r>
          </a:p>
        </p:txBody>
      </p:sp>
      <p:sp>
        <p:nvSpPr>
          <p:cNvPr id="3" name="Footer Placeholder 2">
            <a:extLst>
              <a:ext uri="{FF2B5EF4-FFF2-40B4-BE49-F238E27FC236}">
                <a16:creationId xmlns:a16="http://schemas.microsoft.com/office/drawing/2014/main" id="{3DFE8A0E-2FF5-362B-2BB8-B7E62ADEACC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7521202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AP invited me to a fashion show at the President Hotel. We went to the library bar after that. That’s where I met Peter for the first time.</a:t>
            </a:r>
          </a:p>
        </p:txBody>
      </p:sp>
      <p:sp>
        <p:nvSpPr>
          <p:cNvPr id="3" name="Footer Placeholder 2">
            <a:extLst>
              <a:ext uri="{FF2B5EF4-FFF2-40B4-BE49-F238E27FC236}">
                <a16:creationId xmlns:a16="http://schemas.microsoft.com/office/drawing/2014/main" id="{625D5588-13CE-289B-41EF-73F9B335EA9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166666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Even though the first encounter with Peter was unimpressive, he was a client and a busy one at that.</a:t>
            </a:r>
          </a:p>
        </p:txBody>
      </p:sp>
      <p:sp>
        <p:nvSpPr>
          <p:cNvPr id="3" name="Footer Placeholder 2">
            <a:extLst>
              <a:ext uri="{FF2B5EF4-FFF2-40B4-BE49-F238E27FC236}">
                <a16:creationId xmlns:a16="http://schemas.microsoft.com/office/drawing/2014/main" id="{7D4D9643-9DD2-7A0A-CA43-79AF82C3EA7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63531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Prison basically segregates you from the rest of the world. Imprisonment denotes that you are not fit to be part of society. You are considered an outcast</a:t>
            </a:r>
          </a:p>
        </p:txBody>
      </p:sp>
      <p:sp>
        <p:nvSpPr>
          <p:cNvPr id="3" name="Footer Placeholder 2">
            <a:extLst>
              <a:ext uri="{FF2B5EF4-FFF2-40B4-BE49-F238E27FC236}">
                <a16:creationId xmlns:a16="http://schemas.microsoft.com/office/drawing/2014/main" id="{C2AF61B5-EEAC-ABF3-93E4-D59003DA896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1576033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What Peter did to me as unpardonable. I didn’t care much for his family. But, Peter’s betrayal hit hard.</a:t>
            </a:r>
          </a:p>
        </p:txBody>
      </p:sp>
      <p:sp>
        <p:nvSpPr>
          <p:cNvPr id="3" name="Footer Placeholder 2">
            <a:extLst>
              <a:ext uri="{FF2B5EF4-FFF2-40B4-BE49-F238E27FC236}">
                <a16:creationId xmlns:a16="http://schemas.microsoft.com/office/drawing/2014/main" id="{A0764EB1-F68F-04AC-CB7F-8BA7DB62B6D8}"/>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6397636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In India you are guilty till you are proven innocent even though the law stipulates otherwise. In my case this left a lot of room for slander while I languished in prison.</a:t>
            </a:r>
          </a:p>
        </p:txBody>
      </p:sp>
      <p:sp>
        <p:nvSpPr>
          <p:cNvPr id="3" name="Footer Placeholder 2">
            <a:extLst>
              <a:ext uri="{FF2B5EF4-FFF2-40B4-BE49-F238E27FC236}">
                <a16:creationId xmlns:a16="http://schemas.microsoft.com/office/drawing/2014/main" id="{001371AB-A9B0-D7D1-74F8-287E7753AEA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8776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But the fact remains that for six years and eight months a woman was kept behind bars, without the charges and accusations being proved till date.</a:t>
            </a:r>
          </a:p>
        </p:txBody>
      </p:sp>
      <p:sp>
        <p:nvSpPr>
          <p:cNvPr id="3" name="Footer Placeholder 2">
            <a:extLst>
              <a:ext uri="{FF2B5EF4-FFF2-40B4-BE49-F238E27FC236}">
                <a16:creationId xmlns:a16="http://schemas.microsoft.com/office/drawing/2014/main" id="{6D92F0C6-193F-11C6-F269-FFD37A777E89}"/>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9989904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Vidhie my daughter turned against me as Peter’s family categorically told her that they  would not support her financially.</a:t>
            </a:r>
          </a:p>
        </p:txBody>
      </p:sp>
      <p:sp>
        <p:nvSpPr>
          <p:cNvPr id="3" name="Footer Placeholder 2">
            <a:extLst>
              <a:ext uri="{FF2B5EF4-FFF2-40B4-BE49-F238E27FC236}">
                <a16:creationId xmlns:a16="http://schemas.microsoft.com/office/drawing/2014/main" id="{90FB564C-F4E5-8C91-AA14-B72CDD3FBEFC}"/>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738529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The chargesheet was ridiculous. Am I so stupid that I would keep two witnesses and commit a murder, I thought?</a:t>
            </a:r>
            <a:br>
              <a:rPr lang="en-US" b="1" dirty="0">
                <a:solidFill>
                  <a:srgbClr val="00B0F0"/>
                </a:solidFill>
              </a:rPr>
            </a:br>
            <a:br>
              <a:rPr lang="en-US" b="1" dirty="0">
                <a:solidFill>
                  <a:srgbClr val="00B0F0"/>
                </a:solidFill>
              </a:rPr>
            </a:br>
            <a:r>
              <a:rPr lang="en-US" b="1" dirty="0">
                <a:solidFill>
                  <a:srgbClr val="00B0F0"/>
                </a:solidFill>
              </a:rPr>
              <a:t>It was speculated that I wasn’t happy with Rahul and Sheena’s relationship. I was aware of it since 2008, why would I kill one of them in 2012?</a:t>
            </a:r>
          </a:p>
        </p:txBody>
      </p:sp>
      <p:sp>
        <p:nvSpPr>
          <p:cNvPr id="3" name="Footer Placeholder 2">
            <a:extLst>
              <a:ext uri="{FF2B5EF4-FFF2-40B4-BE49-F238E27FC236}">
                <a16:creationId xmlns:a16="http://schemas.microsoft.com/office/drawing/2014/main" id="{B1E70E3B-DBBA-7ADC-FD4D-3FC05F75DFEB}"/>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9755125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fontScale="90000"/>
          </a:bodyPr>
          <a:lstStyle/>
          <a:p>
            <a:r>
              <a:rPr lang="en-US" b="1" dirty="0">
                <a:solidFill>
                  <a:srgbClr val="00B0F0"/>
                </a:solidFill>
              </a:rPr>
              <a:t>More women, than men tried to pull me down in media.</a:t>
            </a:r>
            <a:br>
              <a:rPr lang="en-US" b="1" dirty="0">
                <a:solidFill>
                  <a:srgbClr val="00B0F0"/>
                </a:solidFill>
              </a:rPr>
            </a:br>
            <a:br>
              <a:rPr lang="en-US" b="1" dirty="0">
                <a:solidFill>
                  <a:srgbClr val="00B0F0"/>
                </a:solidFill>
              </a:rPr>
            </a:br>
            <a:r>
              <a:rPr lang="en-US" b="1" dirty="0" err="1">
                <a:solidFill>
                  <a:srgbClr val="00B0F0"/>
                </a:solidFill>
              </a:rPr>
              <a:t>Shobhaa</a:t>
            </a:r>
            <a:r>
              <a:rPr lang="en-US" b="1" dirty="0">
                <a:solidFill>
                  <a:srgbClr val="00B0F0"/>
                </a:solidFill>
              </a:rPr>
              <a:t> De wrote about my ‘quicky’ divorce.</a:t>
            </a:r>
            <a:br>
              <a:rPr lang="en-US" b="1" dirty="0">
                <a:solidFill>
                  <a:srgbClr val="00B0F0"/>
                </a:solidFill>
              </a:rPr>
            </a:br>
            <a:br>
              <a:rPr lang="en-US" b="1" dirty="0">
                <a:solidFill>
                  <a:srgbClr val="00B0F0"/>
                </a:solidFill>
              </a:rPr>
            </a:br>
            <a:r>
              <a:rPr lang="en-US" b="1" dirty="0">
                <a:solidFill>
                  <a:srgbClr val="00B0F0"/>
                </a:solidFill>
              </a:rPr>
              <a:t>Raveena Raj Kohli said something, Queenie said something. Tavleen Singh said that I come across as the most heartless woman in the world.</a:t>
            </a:r>
          </a:p>
        </p:txBody>
      </p:sp>
      <p:sp>
        <p:nvSpPr>
          <p:cNvPr id="3" name="Footer Placeholder 2">
            <a:extLst>
              <a:ext uri="{FF2B5EF4-FFF2-40B4-BE49-F238E27FC236}">
                <a16:creationId xmlns:a16="http://schemas.microsoft.com/office/drawing/2014/main" id="{7A1710C2-9579-D8FA-89A5-E3E599CC2C3B}"/>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4263573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Once I came to terms with the charge sheet, I decided to take charge of my case. There is no one who knows the details of the case better than me.</a:t>
            </a:r>
          </a:p>
        </p:txBody>
      </p:sp>
      <p:sp>
        <p:nvSpPr>
          <p:cNvPr id="3" name="Footer Placeholder 2">
            <a:extLst>
              <a:ext uri="{FF2B5EF4-FFF2-40B4-BE49-F238E27FC236}">
                <a16:creationId xmlns:a16="http://schemas.microsoft.com/office/drawing/2014/main" id="{A01DF972-AA02-3381-F290-6EA5AC1AB17A}"/>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3972519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The loneliness in prison made me turn towards spirituality.</a:t>
            </a:r>
            <a:br>
              <a:rPr lang="en-US" b="1" dirty="0">
                <a:solidFill>
                  <a:srgbClr val="00B0F0"/>
                </a:solidFill>
              </a:rPr>
            </a:br>
            <a:br>
              <a:rPr lang="en-US" b="1" dirty="0">
                <a:solidFill>
                  <a:srgbClr val="00B0F0"/>
                </a:solidFill>
              </a:rPr>
            </a:br>
            <a:r>
              <a:rPr lang="en-US" b="1" dirty="0">
                <a:solidFill>
                  <a:srgbClr val="00B0F0"/>
                </a:solidFill>
              </a:rPr>
              <a:t>Woman prisoners are abandoned by family more than men prisoners. A woman loses it all – her place, her dignity, the people who are her own, her power.</a:t>
            </a:r>
          </a:p>
        </p:txBody>
      </p:sp>
      <p:sp>
        <p:nvSpPr>
          <p:cNvPr id="3" name="Footer Placeholder 2">
            <a:extLst>
              <a:ext uri="{FF2B5EF4-FFF2-40B4-BE49-F238E27FC236}">
                <a16:creationId xmlns:a16="http://schemas.microsoft.com/office/drawing/2014/main" id="{DD648E84-1EFA-29A1-98B4-50935CFC792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3790977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Peter was a man intriguingly different from anyone else I had known in my entire life. I liked him even though I was not yet in love with him.</a:t>
            </a:r>
          </a:p>
        </p:txBody>
      </p:sp>
      <p:sp>
        <p:nvSpPr>
          <p:cNvPr id="3" name="Footer Placeholder 2">
            <a:extLst>
              <a:ext uri="{FF2B5EF4-FFF2-40B4-BE49-F238E27FC236}">
                <a16:creationId xmlns:a16="http://schemas.microsoft.com/office/drawing/2014/main" id="{4D7EAF30-30BB-CB8C-08B7-4238ED1AC251}"/>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485144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Peter’s ex wife told me  in berkhamsted “ Always remember this about Peter , “he thinks something, tells you something else, and goes and does something entirely different”</a:t>
            </a:r>
          </a:p>
        </p:txBody>
      </p:sp>
      <p:sp>
        <p:nvSpPr>
          <p:cNvPr id="3" name="Footer Placeholder 2">
            <a:extLst>
              <a:ext uri="{FF2B5EF4-FFF2-40B4-BE49-F238E27FC236}">
                <a16:creationId xmlns:a16="http://schemas.microsoft.com/office/drawing/2014/main" id="{79513354-25D8-4C5F-A9FF-1FB625C568B3}"/>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7685766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In October, my divorce with Peter came through. With Sanjeev, it was love at first sight, With Peter, it was a love I grew into.</a:t>
            </a:r>
          </a:p>
        </p:txBody>
      </p:sp>
      <p:sp>
        <p:nvSpPr>
          <p:cNvPr id="3" name="Footer Placeholder 2">
            <a:extLst>
              <a:ext uri="{FF2B5EF4-FFF2-40B4-BE49-F238E27FC236}">
                <a16:creationId xmlns:a16="http://schemas.microsoft.com/office/drawing/2014/main" id="{7B225D30-BCB3-1B05-96E1-A52EB6EEB045}"/>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1648452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In 2005, Star decided to let go of Peter and bring fresh blood in. </a:t>
            </a:r>
            <a:br>
              <a:rPr lang="en-US" b="1" dirty="0">
                <a:solidFill>
                  <a:srgbClr val="00B0F0"/>
                </a:solidFill>
              </a:rPr>
            </a:br>
            <a:br>
              <a:rPr lang="en-US" b="1" dirty="0">
                <a:solidFill>
                  <a:srgbClr val="00B0F0"/>
                </a:solidFill>
              </a:rPr>
            </a:br>
            <a:r>
              <a:rPr lang="en-US" b="1" dirty="0">
                <a:solidFill>
                  <a:srgbClr val="00B0F0"/>
                </a:solidFill>
              </a:rPr>
              <a:t>I opened another firm INX global which became a part of IMD, a global recruiting firm.</a:t>
            </a:r>
          </a:p>
        </p:txBody>
      </p:sp>
      <p:sp>
        <p:nvSpPr>
          <p:cNvPr id="3" name="Footer Placeholder 2">
            <a:extLst>
              <a:ext uri="{FF2B5EF4-FFF2-40B4-BE49-F238E27FC236}">
                <a16:creationId xmlns:a16="http://schemas.microsoft.com/office/drawing/2014/main" id="{BB5C33D2-977D-1B66-6365-A8788B2EBB27}"/>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9688452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Around this time Peter bumped into Uday Kotak on a flight and Uday suggested the idea of a new channel with a bunch of investors.</a:t>
            </a:r>
          </a:p>
        </p:txBody>
      </p:sp>
      <p:sp>
        <p:nvSpPr>
          <p:cNvPr id="3" name="Footer Placeholder 2">
            <a:extLst>
              <a:ext uri="{FF2B5EF4-FFF2-40B4-BE49-F238E27FC236}">
                <a16:creationId xmlns:a16="http://schemas.microsoft.com/office/drawing/2014/main" id="{D93EA72C-0821-5F70-EE15-A359FDDEFAA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90758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When the cops were with me in my house to arrest me, Peter walked in. My instant reaction was to walk up and hug him.  It wasn’t a reassuring hug, it was the kind of hug I received from him when he lied to me or hid something from me.</a:t>
            </a:r>
          </a:p>
        </p:txBody>
      </p:sp>
      <p:sp>
        <p:nvSpPr>
          <p:cNvPr id="3" name="Footer Placeholder 2">
            <a:extLst>
              <a:ext uri="{FF2B5EF4-FFF2-40B4-BE49-F238E27FC236}">
                <a16:creationId xmlns:a16="http://schemas.microsoft.com/office/drawing/2014/main" id="{59EEDDE7-396C-1EC4-05C4-61C4AD6FB863}"/>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271070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Money came in quicker than expected, investors believed that Peter would build another Star. INX was launched in 2008.</a:t>
            </a:r>
            <a:br>
              <a:rPr lang="en-US" b="1" dirty="0">
                <a:solidFill>
                  <a:srgbClr val="00B0F0"/>
                </a:solidFill>
              </a:rPr>
            </a:br>
            <a:br>
              <a:rPr lang="en-US" b="1" dirty="0">
                <a:solidFill>
                  <a:srgbClr val="00B0F0"/>
                </a:solidFill>
              </a:rPr>
            </a:br>
            <a:r>
              <a:rPr lang="en-US" b="1" dirty="0">
                <a:solidFill>
                  <a:srgbClr val="00B0F0"/>
                </a:solidFill>
              </a:rPr>
              <a:t>Personally me and Peter were fighting over many issues.</a:t>
            </a:r>
            <a:br>
              <a:rPr lang="en-US" b="1" dirty="0">
                <a:solidFill>
                  <a:srgbClr val="00B0F0"/>
                </a:solidFill>
              </a:rPr>
            </a:br>
            <a:br>
              <a:rPr lang="en-US" b="1" dirty="0">
                <a:solidFill>
                  <a:srgbClr val="00B0F0"/>
                </a:solidFill>
              </a:rPr>
            </a:br>
            <a:r>
              <a:rPr lang="en-US" b="1" dirty="0">
                <a:solidFill>
                  <a:srgbClr val="00B0F0"/>
                </a:solidFill>
              </a:rPr>
              <a:t>I was working hard while Peter took many holidays. </a:t>
            </a:r>
          </a:p>
        </p:txBody>
      </p:sp>
      <p:sp>
        <p:nvSpPr>
          <p:cNvPr id="3" name="Footer Placeholder 2">
            <a:extLst>
              <a:ext uri="{FF2B5EF4-FFF2-40B4-BE49-F238E27FC236}">
                <a16:creationId xmlns:a16="http://schemas.microsoft.com/office/drawing/2014/main" id="{0DEC6A53-4792-82D8-4B76-7D64DA98B8C5}"/>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3748549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Gradually after my arrest, as the years went by, I got to know that Peter and his family had been spreading rumors about me.</a:t>
            </a:r>
          </a:p>
        </p:txBody>
      </p:sp>
      <p:sp>
        <p:nvSpPr>
          <p:cNvPr id="3" name="Footer Placeholder 2">
            <a:extLst>
              <a:ext uri="{FF2B5EF4-FFF2-40B4-BE49-F238E27FC236}">
                <a16:creationId xmlns:a16="http://schemas.microsoft.com/office/drawing/2014/main" id="{85C02459-69AE-7457-9927-E9373D9464D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5635223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There’s some twisted reason why people go through abusive relationships. What I was going through with Peter was emotional abuse.</a:t>
            </a:r>
          </a:p>
        </p:txBody>
      </p:sp>
      <p:sp>
        <p:nvSpPr>
          <p:cNvPr id="3" name="Footer Placeholder 2">
            <a:extLst>
              <a:ext uri="{FF2B5EF4-FFF2-40B4-BE49-F238E27FC236}">
                <a16:creationId xmlns:a16="http://schemas.microsoft.com/office/drawing/2014/main" id="{739D310D-8091-829F-6A25-82500F6EED4D}"/>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41740371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For me divorce was a practical decision, we were both in prison. I wanted to give Vidhie financial security, a court had to divide the assets in a proper and equitable manner.</a:t>
            </a:r>
          </a:p>
        </p:txBody>
      </p:sp>
      <p:sp>
        <p:nvSpPr>
          <p:cNvPr id="3" name="Footer Placeholder 2">
            <a:extLst>
              <a:ext uri="{FF2B5EF4-FFF2-40B4-BE49-F238E27FC236}">
                <a16:creationId xmlns:a16="http://schemas.microsoft.com/office/drawing/2014/main" id="{703EDFD4-D9D1-72B0-0599-675CA8C3D6B5}"/>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253210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Peter and I had gone to meet P Chidamabaram and a deal had been struck. It was a I scratch your back, you scratch my back deal where his son Karti was involved.</a:t>
            </a:r>
          </a:p>
        </p:txBody>
      </p:sp>
      <p:sp>
        <p:nvSpPr>
          <p:cNvPr id="3" name="Footer Placeholder 2">
            <a:extLst>
              <a:ext uri="{FF2B5EF4-FFF2-40B4-BE49-F238E27FC236}">
                <a16:creationId xmlns:a16="http://schemas.microsoft.com/office/drawing/2014/main" id="{0257D203-BF35-30EE-72D1-47230D5E2260}"/>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59939072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When this came in the open, I went public starting with a letter to the finance minister Arun </a:t>
            </a:r>
            <a:r>
              <a:rPr lang="en-US" b="1" dirty="0" err="1">
                <a:solidFill>
                  <a:srgbClr val="00B0F0"/>
                </a:solidFill>
              </a:rPr>
              <a:t>Jaitly</a:t>
            </a:r>
            <a:r>
              <a:rPr lang="en-US" b="1" dirty="0">
                <a:solidFill>
                  <a:srgbClr val="00B0F0"/>
                </a:solidFill>
              </a:rPr>
              <a:t> , and told the ED all that I knew in 2017 when they arrived in prison.</a:t>
            </a:r>
          </a:p>
        </p:txBody>
      </p:sp>
      <p:sp>
        <p:nvSpPr>
          <p:cNvPr id="3" name="Footer Placeholder 2">
            <a:extLst>
              <a:ext uri="{FF2B5EF4-FFF2-40B4-BE49-F238E27FC236}">
                <a16:creationId xmlns:a16="http://schemas.microsoft.com/office/drawing/2014/main" id="{E051893A-326C-9E24-5FC8-E6F5C9296DA7}"/>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2923549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still know a lot of you will have that one question on your mind- what really happened on 24 April 2012? That fabled day has been the subject of much speculation and rumors.</a:t>
            </a:r>
          </a:p>
        </p:txBody>
      </p:sp>
      <p:sp>
        <p:nvSpPr>
          <p:cNvPr id="3" name="Footer Placeholder 2">
            <a:extLst>
              <a:ext uri="{FF2B5EF4-FFF2-40B4-BE49-F238E27FC236}">
                <a16:creationId xmlns:a16="http://schemas.microsoft.com/office/drawing/2014/main" id="{88FCC015-3ADF-93B0-847C-4148FA76594A}"/>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6493410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normAutofit/>
          </a:bodyPr>
          <a:lstStyle/>
          <a:p>
            <a:r>
              <a:rPr lang="en-US" b="1" dirty="0">
                <a:solidFill>
                  <a:srgbClr val="00B0F0"/>
                </a:solidFill>
              </a:rPr>
              <a:t>I will simply say what Vasily Grossman wrote in his book </a:t>
            </a:r>
            <a:r>
              <a:rPr lang="en-US" b="1" i="1" dirty="0">
                <a:solidFill>
                  <a:srgbClr val="00B0F0"/>
                </a:solidFill>
              </a:rPr>
              <a:t>Life and Fear “ </a:t>
            </a:r>
            <a:r>
              <a:rPr lang="en-US" b="1" dirty="0">
                <a:solidFill>
                  <a:srgbClr val="00B0F0"/>
                </a:solidFill>
              </a:rPr>
              <a:t>There is only one truth. There cannot be two truths. It is hard to live with no truth, with scraps of truth, with a half truth. A partial truth is no truth at all”</a:t>
            </a:r>
          </a:p>
        </p:txBody>
      </p:sp>
      <p:sp>
        <p:nvSpPr>
          <p:cNvPr id="3" name="Footer Placeholder 2">
            <a:extLst>
              <a:ext uri="{FF2B5EF4-FFF2-40B4-BE49-F238E27FC236}">
                <a16:creationId xmlns:a16="http://schemas.microsoft.com/office/drawing/2014/main" id="{8DEF13B5-E3B3-07E7-602D-E4E27F8E2103}"/>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5556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By then, it was evident that someone wanted to frame me. I kept wondering about possible enemies. I couldn’t think of anyone who would have something against me to push me to this extent.</a:t>
            </a:r>
          </a:p>
        </p:txBody>
      </p:sp>
      <p:sp>
        <p:nvSpPr>
          <p:cNvPr id="3" name="Footer Placeholder 2">
            <a:extLst>
              <a:ext uri="{FF2B5EF4-FFF2-40B4-BE49-F238E27FC236}">
                <a16:creationId xmlns:a16="http://schemas.microsoft.com/office/drawing/2014/main" id="{2B9A64ED-7368-B6AF-02FC-201956533D69}"/>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93913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3D63F-334F-1656-CB39-069E99B1597C}"/>
              </a:ext>
            </a:extLst>
          </p:cNvPr>
          <p:cNvSpPr>
            <a:spLocks noGrp="1"/>
          </p:cNvSpPr>
          <p:nvPr>
            <p:ph type="title"/>
          </p:nvPr>
        </p:nvSpPr>
        <p:spPr>
          <a:xfrm>
            <a:off x="838200" y="365125"/>
            <a:ext cx="10515600" cy="5950331"/>
          </a:xfrm>
        </p:spPr>
        <p:txBody>
          <a:bodyPr/>
          <a:lstStyle/>
          <a:p>
            <a:r>
              <a:rPr lang="en-US" b="1" dirty="0">
                <a:solidFill>
                  <a:srgbClr val="00B0F0"/>
                </a:solidFill>
              </a:rPr>
              <a:t>My informed guess on the stories leaked about me and my family is that they came from Rakesh Maira the commissioner and his team. This would have been the last celebrity case in his kitty before he retired, and his last moment in the sun before calling it a day.</a:t>
            </a:r>
          </a:p>
        </p:txBody>
      </p:sp>
      <p:sp>
        <p:nvSpPr>
          <p:cNvPr id="3" name="Footer Placeholder 2">
            <a:extLst>
              <a:ext uri="{FF2B5EF4-FFF2-40B4-BE49-F238E27FC236}">
                <a16:creationId xmlns:a16="http://schemas.microsoft.com/office/drawing/2014/main" id="{4DD1A9D8-D19B-229F-73C8-09AB1D73C577}"/>
              </a:ext>
            </a:extLst>
          </p:cNvPr>
          <p:cNvSpPr>
            <a:spLocks noGrp="1"/>
          </p:cNvSpPr>
          <p:nvPr>
            <p:ph type="ftr" sz="quarter" idx="11"/>
          </p:nvPr>
        </p:nvSpPr>
        <p:spPr/>
        <p:txBody>
          <a:bodyPr/>
          <a:lstStyle/>
          <a:p>
            <a:r>
              <a:rPr lang="en-US"/>
              <a:t>unbroken book summary shiv</a:t>
            </a:r>
            <a:endParaRPr lang="en-US" dirty="0"/>
          </a:p>
        </p:txBody>
      </p:sp>
    </p:spTree>
    <p:extLst>
      <p:ext uri="{BB962C8B-B14F-4D97-AF65-F5344CB8AC3E}">
        <p14:creationId xmlns:p14="http://schemas.microsoft.com/office/powerpoint/2010/main" val="132554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3034</Words>
  <Application>Microsoft Macintosh PowerPoint</Application>
  <PresentationFormat>Widescreen</PresentationFormat>
  <Paragraphs>155</Paragraphs>
  <Slides>77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Calibri</vt:lpstr>
      <vt:lpstr>Calibri Light</vt:lpstr>
      <vt:lpstr>Office Theme</vt:lpstr>
      <vt:lpstr>Unbroken The Untold Story</vt:lpstr>
      <vt:lpstr>I spent six years and eight months in the Byculla Jail. I got my bail on 20 th May 2022. A long arduous battle had been won.</vt:lpstr>
      <vt:lpstr>Prison can be extremely humbling. The daily despair of other people’s existence was eye opening for me.  My experiences in prison have helped me evolve into a stronger person.</vt:lpstr>
      <vt:lpstr>Prison puts you in an emotional cubbyhole as well – where you feel your life’s control is in someone else’s hand</vt:lpstr>
      <vt:lpstr>The three men in my life – my father Upendra Kumar Bora, my son Mekhail and my ex - husband Peter- the people I thought I could bank upon put me through turmoil I don’t feel I deserved.</vt:lpstr>
      <vt:lpstr>But the fact remains that for six years and eight months a woman was kept behind bars, without the charges and accusations being proved till date.</vt:lpstr>
      <vt:lpstr>When the cops were with me in my house to arrest me, Peter walked in. My instant reaction was to walk up and hug him.  It wasn’t a reassuring hug, it was the kind of hug I received from him when he lied to me or hid something from me.</vt:lpstr>
      <vt:lpstr>By then, it was evident that someone wanted to frame me. I kept wondering about possible enemies. I couldn’t think of anyone who would have something against me to push me to this extent.</vt:lpstr>
      <vt:lpstr>My informed guess on the stories leaked about me and my family is that they came from Rakesh Maira the commissioner and his team. This would have been the last celebrity case in his kitty before he retired, and his last moment in the sun before calling it a day.</vt:lpstr>
      <vt:lpstr>Rakesh Maira wanted me to confess, when I refused, he said “ You will be hung to death”</vt:lpstr>
      <vt:lpstr>Peter wasn’t there to see any of this. He went around town painting a picture of what a poor gullible guy he was.</vt:lpstr>
      <vt:lpstr>I was born in Guwahati in North East India. Everyone tells me that I have an elephant’s memory. Often, I am just unsure whether it is a boon or a curse.</vt:lpstr>
      <vt:lpstr>Pari is what everyone called me in my hometown, to my parents when I was born, I looked like a Pari , an angel.</vt:lpstr>
      <vt:lpstr>‘This is going to be our little secret” my father whispered to me. ‘My gorgeous Pari is now mine’ whispered my father in my ears. Dad left the bedroom while I lay in bed naked, bleeding shattered.</vt:lpstr>
      <vt:lpstr>Mom took me to Dr Mason but blamed a boy in my tennis group for what happened. She didn’t tell the Dr the truth about my dad.</vt:lpstr>
      <vt:lpstr>I was a very good student despite the lack of adult supervision at home. I very often topped the class even though I was the youngest in the class.</vt:lpstr>
      <vt:lpstr>I did well in academics, drama and debates.</vt:lpstr>
      <vt:lpstr>I moved to Lady Keane college in Shillong. I met Siddharth in Shillong. He was a lanky eighteen year old with glassy eyes and longish hair.</vt:lpstr>
      <vt:lpstr>I got pregnant and decided to have the baby. Sidharth was a great support, he proposed to marry me when I turned 18.   My earlier friend Vish and his friends stopped speaking to me, so did his sister Priya.</vt:lpstr>
      <vt:lpstr>I walked into the OT at 16 and had a baby, Sheena came into this world.</vt:lpstr>
      <vt:lpstr>Contrary to what what one assumes about prison, the Byculla jail is actually very well maintained. It has a beautiful garden with flowers and beautiful plants.</vt:lpstr>
      <vt:lpstr>The inmates in the jail were protective of me, never wanting to endanger me.</vt:lpstr>
      <vt:lpstr>Phone calls are not allowed in Indian jails, the only way to communicate with the outside world is through letters or family visits.</vt:lpstr>
      <vt:lpstr>I couldn’t figure out why Peter would not come and see me in jail. I obviously hadn’t done what I had been accused of. Had Peter faced such an adversity, I would have never left his side. I had a zillion questions and no answers in sight.</vt:lpstr>
      <vt:lpstr>Somewhere it dawned on me , that Peter never loved me the way I loved him.  From the day I stepped into prison, I was on my own. But, this realization only hit me later.</vt:lpstr>
      <vt:lpstr>From the time I was arrested in September, I had lost 18 kilos, I went from 61 kgs to 43 kgs.  I had written to Peter everyday that month but there was no response.</vt:lpstr>
      <vt:lpstr>Later I got to know that my mother died of a heart attack on September 30th. I was unconscious around the time my mother passed away.</vt:lpstr>
      <vt:lpstr>On 21 November Peter was going to turn 60. I got letters from him how he was planning his birthday bash and how he would be thinking f me while cutting an elaborate cake.</vt:lpstr>
      <vt:lpstr>Sheena was born in 1987. Siddharth moved in with me four months later. We had not had any physical intimacy apart from holding hands, not even a kiss, up until then.</vt:lpstr>
      <vt:lpstr>As time went by we got closer. He was my savior, I was never attracted to him physically or intellectually. He had legitimized Sheena’s existence  with no expectations from any of us. I owed everything to him.</vt:lpstr>
      <vt:lpstr>Siddharth and I had a baby – a boy Mekhail.  I studied after that for my exams.  When the undergrad results were announced, I had topped the class in almost all subjects.</vt:lpstr>
      <vt:lpstr>Despite the tragic turn of events in my life, I had never broken to the point of no return. I was an achiever. I worked hard and topped my exams at school and college.</vt:lpstr>
      <vt:lpstr> I didn’t marry Siddharth, I signed a paper giving adoption rights to my mother and left for Calcutta to study.  The next day at Calcutta University, I filled the form and wrote Sheena , sister and brother – Mekhail.  I stayed at the YWCA, a hostel for working women.</vt:lpstr>
      <vt:lpstr> I made friends in Vidya and Pratibha, I confided in them, they knew I was short on cash.  We used to go out to Park Street- Sky room, Pink elephant etc..</vt:lpstr>
      <vt:lpstr> That first night out in Calcutta sparked  a fire in my belly. I wanted to look beyond excelling at academics. I wanted to make money, I wanted to make lots of money.</vt:lpstr>
      <vt:lpstr> I took on a job to sell diners cards on a freelance basis and became the best sales person even doing better than  the permanent employees.</vt:lpstr>
      <vt:lpstr> I learnt at the age of nineteen that the gift of the gab, together with a sharp intellect, and a go getter spirit, conflated to success as far as making money went.</vt:lpstr>
      <vt:lpstr>On account of my outstanding performance, diners club gave a me a 2 year free membership card as reward.</vt:lpstr>
      <vt:lpstr>We went to Peter Cat and that’s where I met Sanjeev Khanna. He was a bespectacled man, there was an air of distinction about him. When he shook my hand I felt an erotic charge that definitely made his subtle behavior more appealing.</vt:lpstr>
      <vt:lpstr>I visited Sanjeev at his office unannounced and sold him a Diner’s club card.  Sanjeev liked me a hell of a lot. I could see it and feel it. And the danger was I liked him too, a hell lot!</vt:lpstr>
      <vt:lpstr>I disclosed my past to Sanjeev at the sky room over a vodka. I told him he deserved better.</vt:lpstr>
      <vt:lpstr>Within the next couple of days, I bagged a job at the Computer training center as an academic counsellor.  Diners came back with a permanent role offer at three times the salary of the computer center, but I stuck with the computer center since I had accepted the offer.</vt:lpstr>
      <vt:lpstr>I went back to Guwahati to see Sheena and Mekhail, I was shocked, they didn’t recognize me as their mom, it had been three years.</vt:lpstr>
      <vt:lpstr>I met Sanjeev’s parents and family and everyone made me feel at home.</vt:lpstr>
      <vt:lpstr>Sanjeev’s family wanted to meet my dad to progress matters. My dad came and met them but didn’t give his permission, he said he needed more time and I needed more time.</vt:lpstr>
      <vt:lpstr>A month later, amidst  much pomp and splendor, complexities and ambiguities in my own life, I ted the know with the man I loved so dearly and became Indrani Khanna.</vt:lpstr>
      <vt:lpstr>The family had received a big project to provide satellite dishes  and cable connections to a few hundred thousand households. Sanjeev was good at electronics and off we went to Jamshedpur to run this big project.</vt:lpstr>
      <vt:lpstr>Sanjeev and I met with uppity citizens of Jamshedpur. Most of them were married but oddly enough everyone seemed to be having trysts with other’s partners.</vt:lpstr>
      <vt:lpstr>Sanjeev was having challenges with the project and it didn’t progress well.  I got pregnant. Sanjeev was over the moon when he heard the news.  Sadly I gave birth to a baby girl, a still born child.</vt:lpstr>
      <vt:lpstr>To have a change of scene, I went to Bangalore to help Vivek, Sanjeev’s relative in setting up a headhunting business.  I then realized tat Calcutta needed a good recruitment firm, I came back from Bangalore and set up INX Services firm.  I worked hard and INX flourished.</vt:lpstr>
      <vt:lpstr>While Sanjeev was unhappy with his work life, his personal life turned out to be the place  where he found happiness. I conceived again and Vidhie Khanna came out crying and kicking a month before the due date.  Her arrival was celebrated in the family with gusto.</vt:lpstr>
      <vt:lpstr>I loved Sanjeev but I knew everything was not all right. We were drifting apart.   I worked harder and kept longer hours.  I discussed with my team and my colleague Sanjana and I decided to move to Bombay and set up shop there.</vt:lpstr>
      <vt:lpstr>Sanjeev was not surprised at my decision. He knew it was coming  for the last couple of years, just that he did not know when.  Sanjeev’s family was unhappy but Aunt Uma said I should do what makes me happy and she would always be Aunt Uma to me.</vt:lpstr>
      <vt:lpstr>I arrived in Bombay a few months short of my 30 th birthday. The late Alyque Padamsee  or AP as I called him  was a big support. I met him at a client’s office in Calcutta and he took an instant fondness to me.</vt:lpstr>
      <vt:lpstr>AP invited me to a fashion show at the President Hotel. We went to the library bar after that. That’s where I met Peter for the first time.</vt:lpstr>
      <vt:lpstr>Even though the first encounter with Peter was unimpressive, he was a client and a busy one at that.</vt:lpstr>
      <vt:lpstr>Prison basically segregates you from the rest of the world. Imprisonment denotes that you are not fit to be part of society. You are considered an outcast</vt:lpstr>
      <vt:lpstr>What Peter did to me as unpardonable. I didn’t care much for his family. But, Peter’s betrayal hit hard.</vt:lpstr>
      <vt:lpstr>In India you are guilty till you are proven innocent even though the law stipulates otherwise. In my case this left a lot of room for slander while I languished in prison.</vt:lpstr>
      <vt:lpstr>Vidhie my daughter turned against me as Peter’s family categorically told her that they  would not support her financially.</vt:lpstr>
      <vt:lpstr>The chargesheet was ridiculous. Am I so stupid that I would keep two witnesses and commit a murder, I thought?  It was speculated that I wasn’t happy with Rahul and Sheena’s relationship. I was aware of it since 2008, why would I kill one of them in 2012?</vt:lpstr>
      <vt:lpstr>More women, than men tried to pull me down in media.  Shobhaa De wrote about my ‘quicky’ divorce.  Raveena Raj Kohli said something, Queenie said something. Tavleen Singh said that I come across as the most heartless woman in the world.</vt:lpstr>
      <vt:lpstr>Once I came to terms with the charge sheet, I decided to take charge of my case. There is no one who knows the details of the case better than me.</vt:lpstr>
      <vt:lpstr>The loneliness in prison made me turn towards spirituality.  Woman prisoners are abandoned by family more than men prisoners. A woman loses it all – her place, her dignity, the people who are her own, her power.</vt:lpstr>
      <vt:lpstr>Peter was a man intriguingly different from anyone else I had known in my entire life. I liked him even though I was not yet in love with him.</vt:lpstr>
      <vt:lpstr>Peter’s ex wife told me  in berkhamsted “ Always remember this about Peter , “he thinks something, tells you something else, and goes and does something entirely different”</vt:lpstr>
      <vt:lpstr>In October, my divorce with Peter came through. With Sanjeev, it was love at first sight, With Peter, it was a love I grew into.</vt:lpstr>
      <vt:lpstr>In 2005, Star decided to let go of Peter and bring fresh blood in.   I opened another firm INX global which became a part of IMD, a global recruiting firm.</vt:lpstr>
      <vt:lpstr>Around this time Peter bumped into Uday Kotak on a flight and Uday suggested the idea of a new channel with a bunch of investors.</vt:lpstr>
      <vt:lpstr>Money came in quicker than expected, investors believed that Peter would build another Star. INX was launched in 2008.  Personally me and Peter were fighting over many issues.  I was working hard while Peter took many holidays. </vt:lpstr>
      <vt:lpstr>Gradually after my arrest, as the years went by, I got to know that Peter and his family had been spreading rumors about me.</vt:lpstr>
      <vt:lpstr>There’s some twisted reason why people go through abusive relationships. What I was going through with Peter was emotional abuse.</vt:lpstr>
      <vt:lpstr>For me divorce was a practical decision, we were both in prison. I wanted to give Vidhie financial security, a court had to divide the assets in a proper and equitable manner.</vt:lpstr>
      <vt:lpstr>Peter and I had gone to meet P Chidamabaram and a deal had been struck. It was a I scratch your back, you scratch my back deal where his son Karti was involved.</vt:lpstr>
      <vt:lpstr>When this came in the open, I went public starting with a letter to the finance minister Arun Jaitly , and told the ED all that I knew in 2017 when they arrived in prison.</vt:lpstr>
      <vt:lpstr>I still know a lot of you will have that one question on your mind- what really happened on 24 April 2012? That fabled day has been the subject of much speculation and rumors.</vt:lpstr>
      <vt:lpstr>I will simply say what Vasily Grossman wrote in his book Life and Fear “ There is only one truth. There cannot be two truths. It is hard to live with no truth, with scraps of truth, with a half truth. A partial truth is no truth at 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Unbroken The Untold Story</dc:title>
  <dc:creator>Shiv Shivakumar</dc:creator>
  <cp:lastModifiedBy>Shiv Shivakumar</cp:lastModifiedBy>
  <cp:revision>13</cp:revision>
  <dcterms:created xsi:type="dcterms:W3CDTF">2023-08-03T14:52:42Z</dcterms:created>
  <dcterms:modified xsi:type="dcterms:W3CDTF">2023-08-04T05:24:53Z</dcterms:modified>
</cp:coreProperties>
</file>