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6"/>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6937E-98C5-EC40-B55F-8B2663593CD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A2E7E60-2A38-624F-9606-2DF605B405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B41918C-393F-8C45-9091-AB3ABEA5C429}"/>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5" name="Footer Placeholder 4">
            <a:extLst>
              <a:ext uri="{FF2B5EF4-FFF2-40B4-BE49-F238E27FC236}">
                <a16:creationId xmlns:a16="http://schemas.microsoft.com/office/drawing/2014/main" id="{2E356BBB-7C45-A140-ABF8-0DA695D2B9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433D4D-358D-6744-9931-0A98268378DC}"/>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4223099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C8B30-9F04-2C45-887D-F7176FA4218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FC56985-DA26-474C-AEA8-3F7378AC0EF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3F2081-287D-2C41-A5BE-22492B1187D6}"/>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5" name="Footer Placeholder 4">
            <a:extLst>
              <a:ext uri="{FF2B5EF4-FFF2-40B4-BE49-F238E27FC236}">
                <a16:creationId xmlns:a16="http://schemas.microsoft.com/office/drawing/2014/main" id="{1E3F74DF-E59D-E545-B231-24CE3CAEC9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DBC1A8-167E-3D41-A6F8-80D89BF6689D}"/>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1342532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C0077D-3718-A74C-A651-9D4BDB6D521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E3B2A58-DF41-5E4C-9192-CAF79EC914A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85B417-BA0A-D648-B1A9-8803B2D777CA}"/>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5" name="Footer Placeholder 4">
            <a:extLst>
              <a:ext uri="{FF2B5EF4-FFF2-40B4-BE49-F238E27FC236}">
                <a16:creationId xmlns:a16="http://schemas.microsoft.com/office/drawing/2014/main" id="{7BC605D9-275A-DB4D-AC4F-CAB7F61489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C42497-9D33-0943-BA56-6DB52F37D0A9}"/>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160286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C3604-5B7E-7C4F-A565-5E522BF990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0312522-2201-1A44-8111-2664B704419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1AC840-49DD-094B-98E0-00E7F00C70A8}"/>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5" name="Footer Placeholder 4">
            <a:extLst>
              <a:ext uri="{FF2B5EF4-FFF2-40B4-BE49-F238E27FC236}">
                <a16:creationId xmlns:a16="http://schemas.microsoft.com/office/drawing/2014/main" id="{1F473AD9-7086-5F4D-A9FB-E6DB4A97C4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54FE39-DC06-FF46-98BE-6649400D491B}"/>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192451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A48C-A9F8-184A-AA97-F34BA19ADE2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DFC8A41-F2F8-A348-99FA-4B243C1FE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4013645-8534-F74A-97D7-C404830B8DF5}"/>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5" name="Footer Placeholder 4">
            <a:extLst>
              <a:ext uri="{FF2B5EF4-FFF2-40B4-BE49-F238E27FC236}">
                <a16:creationId xmlns:a16="http://schemas.microsoft.com/office/drawing/2014/main" id="{8EC40CEC-D355-D648-8D0C-9399ABAF58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73155F-2DD3-5846-B4FF-763C686F56B6}"/>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294057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59BF-F3B1-AF42-87C5-C83FBC205DA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22999FC-6BF2-E446-9132-FE7895EEBBC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F1FACDA-3AE5-BE48-881A-CA5B9AC27B3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F254F5A-84EF-C440-8211-00E28553ABF3}"/>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6" name="Footer Placeholder 5">
            <a:extLst>
              <a:ext uri="{FF2B5EF4-FFF2-40B4-BE49-F238E27FC236}">
                <a16:creationId xmlns:a16="http://schemas.microsoft.com/office/drawing/2014/main" id="{8D7B2288-0071-044F-B384-1CD8B8711E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9AAB0C-D18B-3144-BE0D-C2A0C01C506B}"/>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349864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49AAB-D454-D045-A09C-22F0A0FE7FD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1843025-DFE7-6649-9144-C037A8647F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30D427-E9AD-5147-967C-CAA2B67EAFC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038AFC1-710C-D748-ADE6-E0089EEEE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26BC10E-E942-F549-8927-4046FA9B415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0D5F3B0-26B0-8E4E-AB95-8621CFD3513C}"/>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8" name="Footer Placeholder 7">
            <a:extLst>
              <a:ext uri="{FF2B5EF4-FFF2-40B4-BE49-F238E27FC236}">
                <a16:creationId xmlns:a16="http://schemas.microsoft.com/office/drawing/2014/main" id="{19BE39FA-0FF1-F642-B9B1-D0F69620428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A1844C-27CB-984F-959B-15D21FFB41F4}"/>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248318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8CBD8-5B23-964D-9A46-9B0CAA198D9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9C35C4C-F58F-594A-BFB1-149A0DAFA203}"/>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4" name="Footer Placeholder 3">
            <a:extLst>
              <a:ext uri="{FF2B5EF4-FFF2-40B4-BE49-F238E27FC236}">
                <a16:creationId xmlns:a16="http://schemas.microsoft.com/office/drawing/2014/main" id="{C35E3847-AF44-A845-8FD4-E91F5E5F96D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87DEFB9-FB12-404F-95FA-44BCABC7B7C0}"/>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871636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3CA86A-0A30-544F-B539-9DF6E3B2C515}"/>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3" name="Footer Placeholder 2">
            <a:extLst>
              <a:ext uri="{FF2B5EF4-FFF2-40B4-BE49-F238E27FC236}">
                <a16:creationId xmlns:a16="http://schemas.microsoft.com/office/drawing/2014/main" id="{7A9F3B5D-4653-AE4A-90A1-5E96580836B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AB3569-F22C-994E-B3C9-46B01E256C6B}"/>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2397909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AC3F-9289-3B4C-97C7-607B5DE25D0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028F2DF-B1EC-ED40-B051-2F98370C56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90E894-DF3F-2447-9025-BFDDA93F1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C792C3F-A799-7D44-A9B9-0F403784534C}"/>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6" name="Footer Placeholder 5">
            <a:extLst>
              <a:ext uri="{FF2B5EF4-FFF2-40B4-BE49-F238E27FC236}">
                <a16:creationId xmlns:a16="http://schemas.microsoft.com/office/drawing/2014/main" id="{E478098F-47CA-024B-A5B1-03F9BB5F02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097F50-A850-0741-B013-AEBC9C342550}"/>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182028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3B742-06E5-864C-9610-3EDFF749AE4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39C72A9-29D6-F946-BA26-22704CE8C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BBB370E-3567-DC42-B91D-D97D2F828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4BE128-8F08-9445-AE3F-52F7519C0A17}"/>
              </a:ext>
            </a:extLst>
          </p:cNvPr>
          <p:cNvSpPr>
            <a:spLocks noGrp="1"/>
          </p:cNvSpPr>
          <p:nvPr>
            <p:ph type="dt" sz="half" idx="10"/>
          </p:nvPr>
        </p:nvSpPr>
        <p:spPr/>
        <p:txBody>
          <a:bodyPr/>
          <a:lstStyle/>
          <a:p>
            <a:fld id="{62DE4445-9D5E-344E-9EDB-93099F65572F}" type="datetimeFigureOut">
              <a:rPr lang="en-US" smtClean="0"/>
              <a:t>10/15/21</a:t>
            </a:fld>
            <a:endParaRPr lang="en-US" dirty="0"/>
          </a:p>
        </p:txBody>
      </p:sp>
      <p:sp>
        <p:nvSpPr>
          <p:cNvPr id="6" name="Footer Placeholder 5">
            <a:extLst>
              <a:ext uri="{FF2B5EF4-FFF2-40B4-BE49-F238E27FC236}">
                <a16:creationId xmlns:a16="http://schemas.microsoft.com/office/drawing/2014/main" id="{79FE373E-46BD-7041-8964-5CDBECC395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763521-C452-A041-B3D6-52415B67AFC3}"/>
              </a:ext>
            </a:extLst>
          </p:cNvPr>
          <p:cNvSpPr>
            <a:spLocks noGrp="1"/>
          </p:cNvSpPr>
          <p:nvPr>
            <p:ph type="sldNum" sz="quarter" idx="12"/>
          </p:nvPr>
        </p:nvSpPr>
        <p:spPr/>
        <p:txBody>
          <a:bodyPr/>
          <a:lstStyle/>
          <a:p>
            <a:fld id="{67116765-8365-E143-8431-959ADD39F6AF}" type="slidenum">
              <a:rPr lang="en-US" smtClean="0"/>
              <a:t>‹#›</a:t>
            </a:fld>
            <a:endParaRPr lang="en-US" dirty="0"/>
          </a:p>
        </p:txBody>
      </p:sp>
    </p:spTree>
    <p:extLst>
      <p:ext uri="{BB962C8B-B14F-4D97-AF65-F5344CB8AC3E}">
        <p14:creationId xmlns:p14="http://schemas.microsoft.com/office/powerpoint/2010/main" val="336636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F1B1A5-7A33-9846-91C6-D1ECB64750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D6971A-2997-B74E-B44C-06BF27DC4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4B484D-E480-8140-9FA7-E8573F6E3C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E4445-9D5E-344E-9EDB-93099F65572F}" type="datetimeFigureOut">
              <a:rPr lang="en-US" smtClean="0"/>
              <a:t>10/15/21</a:t>
            </a:fld>
            <a:endParaRPr lang="en-US" dirty="0"/>
          </a:p>
        </p:txBody>
      </p:sp>
      <p:sp>
        <p:nvSpPr>
          <p:cNvPr id="5" name="Footer Placeholder 4">
            <a:extLst>
              <a:ext uri="{FF2B5EF4-FFF2-40B4-BE49-F238E27FC236}">
                <a16:creationId xmlns:a16="http://schemas.microsoft.com/office/drawing/2014/main" id="{E751351F-F9EC-FF4A-961E-20DA5D1353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8A6C406-EE4A-AF4D-860B-5EEE3AAD5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16765-8365-E143-8431-959ADD39F6AF}" type="slidenum">
              <a:rPr lang="en-US" smtClean="0"/>
              <a:t>‹#›</a:t>
            </a:fld>
            <a:endParaRPr lang="en-US" dirty="0"/>
          </a:p>
        </p:txBody>
      </p:sp>
    </p:spTree>
    <p:extLst>
      <p:ext uri="{BB962C8B-B14F-4D97-AF65-F5344CB8AC3E}">
        <p14:creationId xmlns:p14="http://schemas.microsoft.com/office/powerpoint/2010/main" val="1922086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1F12E-B36A-FE49-85E6-3FC9C2ECE9C6}"/>
              </a:ext>
            </a:extLst>
          </p:cNvPr>
          <p:cNvSpPr>
            <a:spLocks noGrp="1"/>
          </p:cNvSpPr>
          <p:nvPr>
            <p:ph type="ctrTitle"/>
          </p:nvPr>
        </p:nvSpPr>
        <p:spPr/>
        <p:txBody>
          <a:bodyPr/>
          <a:lstStyle/>
          <a:p>
            <a:r>
              <a:rPr lang="en-US" b="1" dirty="0">
                <a:solidFill>
                  <a:srgbClr val="00B050"/>
                </a:solidFill>
              </a:rPr>
              <a:t>Harsh Realities</a:t>
            </a:r>
          </a:p>
        </p:txBody>
      </p:sp>
      <p:sp>
        <p:nvSpPr>
          <p:cNvPr id="3" name="Subtitle 2">
            <a:extLst>
              <a:ext uri="{FF2B5EF4-FFF2-40B4-BE49-F238E27FC236}">
                <a16:creationId xmlns:a16="http://schemas.microsoft.com/office/drawing/2014/main" id="{403817D2-AFA4-EE4F-9D50-82A239EDD7FD}"/>
              </a:ext>
            </a:extLst>
          </p:cNvPr>
          <p:cNvSpPr>
            <a:spLocks noGrp="1"/>
          </p:cNvSpPr>
          <p:nvPr>
            <p:ph type="subTitle" idx="1"/>
          </p:nvPr>
        </p:nvSpPr>
        <p:spPr/>
        <p:txBody>
          <a:bodyPr/>
          <a:lstStyle/>
          <a:p>
            <a:r>
              <a:rPr lang="en-US" b="1" dirty="0"/>
              <a:t>Harsh Mariwala and Ram Charan</a:t>
            </a:r>
          </a:p>
        </p:txBody>
      </p:sp>
    </p:spTree>
    <p:extLst>
      <p:ext uri="{BB962C8B-B14F-4D97-AF65-F5344CB8AC3E}">
        <p14:creationId xmlns:p14="http://schemas.microsoft.com/office/powerpoint/2010/main" val="94886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Harsh says that many entrepreneurs underestimate the talent needs in a company to build a good business. Most of them recruit expertise as a reactive measure to cope with growth, rather than proactively investing in it. Harsh personally interviewed and invested in his senior managerial talent.</a:t>
            </a:r>
          </a:p>
        </p:txBody>
      </p:sp>
    </p:spTree>
    <p:extLst>
      <p:ext uri="{BB962C8B-B14F-4D97-AF65-F5344CB8AC3E}">
        <p14:creationId xmlns:p14="http://schemas.microsoft.com/office/powerpoint/2010/main" val="1317257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In 1992, Marico put out a purpose statement well before it became fashionable to do so. The statement revolved around the 3 Ps – People, Profits and Product.</a:t>
            </a:r>
          </a:p>
        </p:txBody>
      </p:sp>
    </p:spTree>
    <p:extLst>
      <p:ext uri="{BB962C8B-B14F-4D97-AF65-F5344CB8AC3E}">
        <p14:creationId xmlns:p14="http://schemas.microsoft.com/office/powerpoint/2010/main" val="370922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The culture building process at Marico was time consuming but laid a valuable foundation. The biggest benefit was that it aligned everyone.</a:t>
            </a:r>
          </a:p>
        </p:txBody>
      </p:sp>
    </p:spTree>
    <p:extLst>
      <p:ext uri="{BB962C8B-B14F-4D97-AF65-F5344CB8AC3E}">
        <p14:creationId xmlns:p14="http://schemas.microsoft.com/office/powerpoint/2010/main" val="399110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Marico’s ethos  was a case of nice guys winning and not nice guys finishing last.</a:t>
            </a:r>
          </a:p>
        </p:txBody>
      </p:sp>
    </p:spTree>
    <p:extLst>
      <p:ext uri="{BB962C8B-B14F-4D97-AF65-F5344CB8AC3E}">
        <p14:creationId xmlns:p14="http://schemas.microsoft.com/office/powerpoint/2010/main" val="167898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“I divide Indian businesses into two categories – the first where the owner thinks he is king and the shareholders are his subjects and the second where the owner believes in a value system. In the second case ye interests of the firm are placed ahead of the interests of the individual owner. Harsh belongs to the second set” – Uday Kotak</a:t>
            </a:r>
          </a:p>
        </p:txBody>
      </p:sp>
    </p:spTree>
    <p:extLst>
      <p:ext uri="{BB962C8B-B14F-4D97-AF65-F5344CB8AC3E}">
        <p14:creationId xmlns:p14="http://schemas.microsoft.com/office/powerpoint/2010/main" val="136630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When Harsh decided to take Marico public after some challenges with the family businesses and profits, he remarked that “ a joint family’s separation usually entails huge economic upheaval, emotional anguish and is mentally unnerving”</a:t>
            </a:r>
          </a:p>
        </p:txBody>
      </p:sp>
    </p:spTree>
    <p:extLst>
      <p:ext uri="{BB962C8B-B14F-4D97-AF65-F5344CB8AC3E}">
        <p14:creationId xmlns:p14="http://schemas.microsoft.com/office/powerpoint/2010/main" val="148875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In 1996, harsh created three divisions, each with a CEO to look after individual career aspirations. This experiment failed, it worked in the short term but failed after 2001. Growth slowed to 3 %. In 2002, Harsh reversed the decision and the three CEOs moved on with due respect given to their contribution.</a:t>
            </a:r>
          </a:p>
        </p:txBody>
      </p:sp>
    </p:spTree>
    <p:extLst>
      <p:ext uri="{BB962C8B-B14F-4D97-AF65-F5344CB8AC3E}">
        <p14:creationId xmlns:p14="http://schemas.microsoft.com/office/powerpoint/2010/main" val="283787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Harsh believes that every four to five years there is a cost saving opportunity of 10 % I every business.</a:t>
            </a:r>
          </a:p>
        </p:txBody>
      </p:sp>
    </p:spTree>
    <p:extLst>
      <p:ext uri="{BB962C8B-B14F-4D97-AF65-F5344CB8AC3E}">
        <p14:creationId xmlns:p14="http://schemas.microsoft.com/office/powerpoint/2010/main" val="839445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On divesting Sweekar, harsh says that in business, there is no shame is selling off heirlooms. It helps focus on more strategic and profitable businesses.</a:t>
            </a:r>
          </a:p>
        </p:txBody>
      </p:sp>
    </p:spTree>
    <p:extLst>
      <p:ext uri="{BB962C8B-B14F-4D97-AF65-F5344CB8AC3E}">
        <p14:creationId xmlns:p14="http://schemas.microsoft.com/office/powerpoint/2010/main" val="656817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“Harsh had adapted successfully to the many changes and focused on :</a:t>
            </a:r>
            <a:br>
              <a:rPr lang="en-US" b="1" dirty="0">
                <a:solidFill>
                  <a:srgbClr val="00B050"/>
                </a:solidFill>
              </a:rPr>
            </a:br>
            <a:r>
              <a:rPr lang="en-US" b="1" dirty="0">
                <a:solidFill>
                  <a:srgbClr val="00B050"/>
                </a:solidFill>
              </a:rPr>
              <a:t>1. Growth</a:t>
            </a:r>
            <a:br>
              <a:rPr lang="en-US" b="1" dirty="0">
                <a:solidFill>
                  <a:srgbClr val="00B050"/>
                </a:solidFill>
              </a:rPr>
            </a:br>
            <a:r>
              <a:rPr lang="en-US" b="1" dirty="0">
                <a:solidFill>
                  <a:srgbClr val="00B050"/>
                </a:solidFill>
              </a:rPr>
              <a:t>2.Brand Building</a:t>
            </a:r>
            <a:br>
              <a:rPr lang="en-US" b="1" dirty="0">
                <a:solidFill>
                  <a:srgbClr val="00B050"/>
                </a:solidFill>
              </a:rPr>
            </a:br>
            <a:r>
              <a:rPr lang="en-US" b="1" dirty="0">
                <a:solidFill>
                  <a:srgbClr val="00B050"/>
                </a:solidFill>
              </a:rPr>
              <a:t>3.Environment where talent could flourish</a:t>
            </a:r>
            <a:br>
              <a:rPr lang="en-US" b="1" dirty="0">
                <a:solidFill>
                  <a:srgbClr val="00B050"/>
                </a:solidFill>
              </a:rPr>
            </a:br>
            <a:r>
              <a:rPr lang="en-US" b="1" dirty="0">
                <a:solidFill>
                  <a:srgbClr val="00B050"/>
                </a:solidFill>
              </a:rPr>
              <a:t>4.Delivering every quarter” – Ram Charan</a:t>
            </a:r>
          </a:p>
        </p:txBody>
      </p:sp>
    </p:spTree>
    <p:extLst>
      <p:ext uri="{BB962C8B-B14F-4D97-AF65-F5344CB8AC3E}">
        <p14:creationId xmlns:p14="http://schemas.microsoft.com/office/powerpoint/2010/main" val="270387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r>
              <a:rPr lang="en-US" b="1" dirty="0">
                <a:solidFill>
                  <a:srgbClr val="00B050"/>
                </a:solidFill>
              </a:rPr>
              <a:t>My story is about scaling up, about failing, learning why I failed, and understanding how to deal with failures.</a:t>
            </a:r>
          </a:p>
        </p:txBody>
      </p:sp>
    </p:spTree>
    <p:extLst>
      <p:ext uri="{BB962C8B-B14F-4D97-AF65-F5344CB8AC3E}">
        <p14:creationId xmlns:p14="http://schemas.microsoft.com/office/powerpoint/2010/main" val="1190720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‘A corporate board is no longer a formality, it is a competitive advantage” Ram Charan</a:t>
            </a:r>
          </a:p>
        </p:txBody>
      </p:sp>
    </p:spTree>
    <p:extLst>
      <p:ext uri="{BB962C8B-B14F-4D97-AF65-F5344CB8AC3E}">
        <p14:creationId xmlns:p14="http://schemas.microsoft.com/office/powerpoint/2010/main" val="2046114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normAutofit fontScale="90000"/>
          </a:bodyPr>
          <a:lstStyle/>
          <a:p>
            <a:br>
              <a:rPr lang="en-US" b="1" dirty="0">
                <a:solidFill>
                  <a:srgbClr val="00B050"/>
                </a:solidFill>
              </a:rPr>
            </a:br>
            <a:r>
              <a:rPr lang="en-US" b="1" dirty="0">
                <a:solidFill>
                  <a:srgbClr val="00B050"/>
                </a:solidFill>
              </a:rPr>
              <a:t>Harsh used the following five rules to build his Marico board:</a:t>
            </a:r>
            <a:br>
              <a:rPr lang="en-US" b="1" dirty="0">
                <a:solidFill>
                  <a:srgbClr val="00B050"/>
                </a:solidFill>
              </a:rPr>
            </a:br>
            <a:r>
              <a:rPr lang="en-US" b="1" dirty="0">
                <a:solidFill>
                  <a:srgbClr val="00B050"/>
                </a:solidFill>
              </a:rPr>
              <a:t>1. Domain knowledge of FMCG</a:t>
            </a:r>
            <a:br>
              <a:rPr lang="en-US" b="1" dirty="0">
                <a:solidFill>
                  <a:srgbClr val="00B050"/>
                </a:solidFill>
              </a:rPr>
            </a:br>
            <a:r>
              <a:rPr lang="en-US" b="1" dirty="0">
                <a:solidFill>
                  <a:srgbClr val="00B050"/>
                </a:solidFill>
              </a:rPr>
              <a:t>2. expertise on fast changing retail environment</a:t>
            </a:r>
            <a:br>
              <a:rPr lang="en-US" b="1" dirty="0">
                <a:solidFill>
                  <a:srgbClr val="00B050"/>
                </a:solidFill>
              </a:rPr>
            </a:br>
            <a:r>
              <a:rPr lang="en-US" b="1" dirty="0">
                <a:solidFill>
                  <a:srgbClr val="00B050"/>
                </a:solidFill>
              </a:rPr>
              <a:t>3.An HR professional who could handle the Nominations and Remuneration committee</a:t>
            </a:r>
            <a:br>
              <a:rPr lang="en-US" b="1" dirty="0">
                <a:solidFill>
                  <a:srgbClr val="00B050"/>
                </a:solidFill>
              </a:rPr>
            </a:br>
            <a:r>
              <a:rPr lang="en-US" b="1" dirty="0">
                <a:solidFill>
                  <a:srgbClr val="00B050"/>
                </a:solidFill>
              </a:rPr>
              <a:t>4. A finance person with capital market experience and </a:t>
            </a:r>
            <a:br>
              <a:rPr lang="en-US" b="1" dirty="0">
                <a:solidFill>
                  <a:srgbClr val="00B050"/>
                </a:solidFill>
              </a:rPr>
            </a:br>
            <a:r>
              <a:rPr lang="en-US" b="1" dirty="0">
                <a:solidFill>
                  <a:srgbClr val="00B050"/>
                </a:solidFill>
              </a:rPr>
              <a:t>5. Digital prowess</a:t>
            </a:r>
          </a:p>
        </p:txBody>
      </p:sp>
    </p:spTree>
    <p:extLst>
      <p:ext uri="{BB962C8B-B14F-4D97-AF65-F5344CB8AC3E}">
        <p14:creationId xmlns:p14="http://schemas.microsoft.com/office/powerpoint/2010/main" val="3172189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normAutofit fontScale="90000"/>
          </a:bodyPr>
          <a:lstStyle/>
          <a:p>
            <a:br>
              <a:rPr lang="en-US" b="1" dirty="0">
                <a:solidFill>
                  <a:srgbClr val="00B050"/>
                </a:solidFill>
              </a:rPr>
            </a:br>
            <a:r>
              <a:rPr lang="en-US" sz="4000" b="1" dirty="0">
                <a:solidFill>
                  <a:srgbClr val="00B050"/>
                </a:solidFill>
              </a:rPr>
              <a:t>Each Marico board meeting  ends with the following survey from board members on a scale of 1 to 4:</a:t>
            </a:r>
            <a:br>
              <a:rPr lang="en-US" sz="4000" b="1" dirty="0">
                <a:solidFill>
                  <a:srgbClr val="00B050"/>
                </a:solidFill>
              </a:rPr>
            </a:br>
            <a:r>
              <a:rPr lang="en-US" sz="4000" b="1" dirty="0">
                <a:solidFill>
                  <a:srgbClr val="00B050"/>
                </a:solidFill>
              </a:rPr>
              <a:t>1. Quality of pre read for the meeting</a:t>
            </a:r>
            <a:br>
              <a:rPr lang="en-US" sz="4000" b="1" dirty="0">
                <a:solidFill>
                  <a:srgbClr val="00B050"/>
                </a:solidFill>
              </a:rPr>
            </a:br>
            <a:r>
              <a:rPr lang="en-US" sz="4000" b="1" dirty="0">
                <a:solidFill>
                  <a:srgbClr val="00B050"/>
                </a:solidFill>
              </a:rPr>
              <a:t>2.Presentation by Excom members</a:t>
            </a:r>
            <a:br>
              <a:rPr lang="en-US" sz="4000" b="1" dirty="0">
                <a:solidFill>
                  <a:srgbClr val="00B050"/>
                </a:solidFill>
              </a:rPr>
            </a:br>
            <a:r>
              <a:rPr lang="en-US" sz="4000" b="1" dirty="0">
                <a:solidFill>
                  <a:srgbClr val="00B050"/>
                </a:solidFill>
              </a:rPr>
              <a:t>3. Degree of participation by board members</a:t>
            </a:r>
            <a:br>
              <a:rPr lang="en-US" sz="4000" b="1" dirty="0">
                <a:solidFill>
                  <a:srgbClr val="00B050"/>
                </a:solidFill>
              </a:rPr>
            </a:br>
            <a:r>
              <a:rPr lang="en-US" sz="4000" b="1" dirty="0">
                <a:solidFill>
                  <a:srgbClr val="00B050"/>
                </a:solidFill>
              </a:rPr>
              <a:t>4. Openness</a:t>
            </a:r>
            <a:br>
              <a:rPr lang="en-US" sz="4000" b="1" dirty="0">
                <a:solidFill>
                  <a:srgbClr val="00B050"/>
                </a:solidFill>
              </a:rPr>
            </a:br>
            <a:r>
              <a:rPr lang="en-US" sz="4000" b="1" dirty="0">
                <a:solidFill>
                  <a:srgbClr val="00B050"/>
                </a:solidFill>
              </a:rPr>
              <a:t>5. Contribution by the board to the company agenda</a:t>
            </a:r>
            <a:br>
              <a:rPr lang="en-US" sz="4000" b="1" dirty="0">
                <a:solidFill>
                  <a:srgbClr val="00B050"/>
                </a:solidFill>
              </a:rPr>
            </a:br>
            <a:r>
              <a:rPr lang="en-US" sz="4000" b="1" dirty="0">
                <a:solidFill>
                  <a:srgbClr val="00B050"/>
                </a:solidFill>
              </a:rPr>
              <a:t>6. Selection of menu</a:t>
            </a:r>
            <a:br>
              <a:rPr lang="en-US" sz="4000" b="1" dirty="0">
                <a:solidFill>
                  <a:srgbClr val="00B050"/>
                </a:solidFill>
              </a:rPr>
            </a:br>
            <a:r>
              <a:rPr lang="en-US" sz="4000" b="1" dirty="0">
                <a:solidFill>
                  <a:srgbClr val="00B050"/>
                </a:solidFill>
              </a:rPr>
              <a:t>7. Quality of Food</a:t>
            </a:r>
            <a:endParaRPr lang="en-US" b="1" dirty="0">
              <a:solidFill>
                <a:srgbClr val="00B050"/>
              </a:solidFill>
            </a:endParaRPr>
          </a:p>
        </p:txBody>
      </p:sp>
    </p:spTree>
    <p:extLst>
      <p:ext uri="{BB962C8B-B14F-4D97-AF65-F5344CB8AC3E}">
        <p14:creationId xmlns:p14="http://schemas.microsoft.com/office/powerpoint/2010/main" val="4150775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normAutofit fontScale="90000"/>
          </a:bodyPr>
          <a:lstStyle/>
          <a:p>
            <a:br>
              <a:rPr lang="en-US" b="1" dirty="0">
                <a:solidFill>
                  <a:srgbClr val="00B050"/>
                </a:solidFill>
              </a:rPr>
            </a:br>
            <a:r>
              <a:rPr lang="en-US" sz="4000" b="1" dirty="0">
                <a:solidFill>
                  <a:srgbClr val="00B050"/>
                </a:solidFill>
              </a:rPr>
              <a:t>In 2014 , Harsh stepped back from an executive role and moved to being Chairman only  with the following mandate:</a:t>
            </a:r>
            <a:br>
              <a:rPr lang="en-US" sz="4000" b="1" dirty="0">
                <a:solidFill>
                  <a:srgbClr val="00B050"/>
                </a:solidFill>
              </a:rPr>
            </a:br>
            <a:r>
              <a:rPr lang="en-US" sz="4000" b="1" dirty="0">
                <a:solidFill>
                  <a:srgbClr val="00B050"/>
                </a:solidFill>
              </a:rPr>
              <a:t>1. Strategic Business Planning</a:t>
            </a:r>
            <a:br>
              <a:rPr lang="en-US" sz="4000" b="1" dirty="0">
                <a:solidFill>
                  <a:srgbClr val="00B050"/>
                </a:solidFill>
              </a:rPr>
            </a:br>
            <a:r>
              <a:rPr lang="en-US" sz="4000" b="1" dirty="0">
                <a:solidFill>
                  <a:srgbClr val="00B050"/>
                </a:solidFill>
              </a:rPr>
              <a:t>2.Leadership Development</a:t>
            </a:r>
            <a:br>
              <a:rPr lang="en-US" sz="4000" b="1" dirty="0">
                <a:solidFill>
                  <a:srgbClr val="00B050"/>
                </a:solidFill>
              </a:rPr>
            </a:br>
            <a:r>
              <a:rPr lang="en-US" sz="4000" b="1" dirty="0">
                <a:solidFill>
                  <a:srgbClr val="00B050"/>
                </a:solidFill>
              </a:rPr>
              <a:t>3.CSR</a:t>
            </a:r>
            <a:br>
              <a:rPr lang="en-US" sz="4000" b="1" dirty="0">
                <a:solidFill>
                  <a:srgbClr val="00B050"/>
                </a:solidFill>
              </a:rPr>
            </a:br>
            <a:r>
              <a:rPr lang="en-US" sz="4000" b="1" dirty="0">
                <a:solidFill>
                  <a:srgbClr val="00B050"/>
                </a:solidFill>
              </a:rPr>
              <a:t>4.Investor Relations</a:t>
            </a:r>
            <a:br>
              <a:rPr lang="en-US" sz="4000" b="1" dirty="0">
                <a:solidFill>
                  <a:srgbClr val="00B050"/>
                </a:solidFill>
              </a:rPr>
            </a:br>
            <a:r>
              <a:rPr lang="en-US" sz="4000" b="1" dirty="0">
                <a:solidFill>
                  <a:srgbClr val="00B050"/>
                </a:solidFill>
              </a:rPr>
              <a:t>5.PR/Image Building</a:t>
            </a:r>
            <a:br>
              <a:rPr lang="en-US" sz="4000" b="1" dirty="0">
                <a:solidFill>
                  <a:srgbClr val="00B050"/>
                </a:solidFill>
              </a:rPr>
            </a:br>
            <a:r>
              <a:rPr lang="en-US" sz="4000" b="1" dirty="0">
                <a:solidFill>
                  <a:srgbClr val="00B050"/>
                </a:solidFill>
              </a:rPr>
              <a:t>6.M and A</a:t>
            </a:r>
            <a:br>
              <a:rPr lang="en-US" sz="4000" b="1" dirty="0">
                <a:solidFill>
                  <a:srgbClr val="00B050"/>
                </a:solidFill>
              </a:rPr>
            </a:br>
            <a:r>
              <a:rPr lang="en-US" sz="4000" b="1" dirty="0">
                <a:solidFill>
                  <a:srgbClr val="00B050"/>
                </a:solidFill>
              </a:rPr>
              <a:t>7.Board Effectiveness</a:t>
            </a:r>
            <a:br>
              <a:rPr lang="en-US" sz="4000" b="1" dirty="0">
                <a:solidFill>
                  <a:srgbClr val="00B050"/>
                </a:solidFill>
              </a:rPr>
            </a:br>
            <a:r>
              <a:rPr lang="en-US" sz="4000" b="1" dirty="0">
                <a:solidFill>
                  <a:srgbClr val="00B050"/>
                </a:solidFill>
              </a:rPr>
              <a:t>8.Crisis Management</a:t>
            </a:r>
            <a:br>
              <a:rPr lang="en-US" sz="4000" b="1" dirty="0">
                <a:solidFill>
                  <a:srgbClr val="00B050"/>
                </a:solidFill>
              </a:rPr>
            </a:br>
            <a:r>
              <a:rPr lang="en-US" sz="4000" b="1" dirty="0">
                <a:solidFill>
                  <a:srgbClr val="00B050"/>
                </a:solidFill>
              </a:rPr>
              <a:t>9.Reviews</a:t>
            </a:r>
            <a:br>
              <a:rPr lang="en-US" sz="4000" b="1" dirty="0">
                <a:solidFill>
                  <a:srgbClr val="00B050"/>
                </a:solidFill>
              </a:rPr>
            </a:br>
            <a:endParaRPr lang="en-US" b="1" dirty="0">
              <a:solidFill>
                <a:srgbClr val="00B050"/>
              </a:solidFill>
            </a:endParaRPr>
          </a:p>
        </p:txBody>
      </p:sp>
    </p:spTree>
    <p:extLst>
      <p:ext uri="{BB962C8B-B14F-4D97-AF65-F5344CB8AC3E}">
        <p14:creationId xmlns:p14="http://schemas.microsoft.com/office/powerpoint/2010/main" val="249232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normAutofit/>
          </a:bodyPr>
          <a:lstStyle/>
          <a:p>
            <a:br>
              <a:rPr lang="en-US" b="1" dirty="0">
                <a:solidFill>
                  <a:srgbClr val="00B050"/>
                </a:solidFill>
              </a:rPr>
            </a:br>
            <a:r>
              <a:rPr lang="en-US" b="1" dirty="0">
                <a:solidFill>
                  <a:srgbClr val="00B050"/>
                </a:solidFill>
              </a:rPr>
              <a:t>Harsh has a personal social responsibility as opposed to a corporate social responsibility that Marico does.</a:t>
            </a:r>
          </a:p>
        </p:txBody>
      </p:sp>
    </p:spTree>
    <p:extLst>
      <p:ext uri="{BB962C8B-B14F-4D97-AF65-F5344CB8AC3E}">
        <p14:creationId xmlns:p14="http://schemas.microsoft.com/office/powerpoint/2010/main" val="550290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50DF-4E34-404E-8DAC-B715CAB77636}"/>
              </a:ext>
            </a:extLst>
          </p:cNvPr>
          <p:cNvSpPr>
            <a:spLocks noGrp="1"/>
          </p:cNvSpPr>
          <p:nvPr>
            <p:ph type="title"/>
          </p:nvPr>
        </p:nvSpPr>
        <p:spPr/>
        <p:txBody>
          <a:bodyPr/>
          <a:lstStyle/>
          <a:p>
            <a:r>
              <a:rPr lang="en-US" dirty="0"/>
              <a:t>Harsh’s mantras</a:t>
            </a:r>
          </a:p>
        </p:txBody>
      </p:sp>
      <p:sp>
        <p:nvSpPr>
          <p:cNvPr id="3" name="Content Placeholder 2">
            <a:extLst>
              <a:ext uri="{FF2B5EF4-FFF2-40B4-BE49-F238E27FC236}">
                <a16:creationId xmlns:a16="http://schemas.microsoft.com/office/drawing/2014/main" id="{6645520D-A299-5144-B679-0C38A17394FF}"/>
              </a:ext>
            </a:extLst>
          </p:cNvPr>
          <p:cNvSpPr>
            <a:spLocks noGrp="1"/>
          </p:cNvSpPr>
          <p:nvPr>
            <p:ph idx="1"/>
          </p:nvPr>
        </p:nvSpPr>
        <p:spPr/>
        <p:txBody>
          <a:bodyPr>
            <a:normAutofit fontScale="85000" lnSpcReduction="20000"/>
          </a:bodyPr>
          <a:lstStyle/>
          <a:p>
            <a:r>
              <a:rPr lang="en-US" b="1" dirty="0"/>
              <a:t>Openness and Transparency</a:t>
            </a:r>
          </a:p>
          <a:p>
            <a:r>
              <a:rPr lang="en-US" b="1" dirty="0"/>
              <a:t>Boundarylessness</a:t>
            </a:r>
          </a:p>
          <a:p>
            <a:r>
              <a:rPr lang="en-US" b="1" dirty="0"/>
              <a:t>Trust</a:t>
            </a:r>
          </a:p>
          <a:p>
            <a:r>
              <a:rPr lang="en-US" b="1" dirty="0"/>
              <a:t>Empower</a:t>
            </a:r>
          </a:p>
          <a:p>
            <a:r>
              <a:rPr lang="en-US" b="1" dirty="0"/>
              <a:t>Focus</a:t>
            </a:r>
          </a:p>
          <a:p>
            <a:r>
              <a:rPr lang="en-US" b="1" dirty="0"/>
              <a:t>Risk taking</a:t>
            </a:r>
          </a:p>
          <a:p>
            <a:r>
              <a:rPr lang="en-US" b="1" dirty="0"/>
              <a:t>Grit</a:t>
            </a:r>
          </a:p>
          <a:p>
            <a:r>
              <a:rPr lang="en-US" b="1" dirty="0"/>
              <a:t>Purpose</a:t>
            </a:r>
          </a:p>
          <a:p>
            <a:r>
              <a:rPr lang="en-US" b="1" dirty="0"/>
              <a:t>Perpetuity</a:t>
            </a:r>
          </a:p>
          <a:p>
            <a:r>
              <a:rPr lang="en-US" b="1" dirty="0"/>
              <a:t>Reinvent</a:t>
            </a:r>
          </a:p>
          <a:p>
            <a:r>
              <a:rPr lang="en-US" b="1" dirty="0"/>
              <a:t>Make a difference</a:t>
            </a:r>
          </a:p>
        </p:txBody>
      </p:sp>
    </p:spTree>
    <p:extLst>
      <p:ext uri="{BB962C8B-B14F-4D97-AF65-F5344CB8AC3E}">
        <p14:creationId xmlns:p14="http://schemas.microsoft.com/office/powerpoint/2010/main" val="344235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r>
              <a:rPr lang="en-US" b="1" dirty="0">
                <a:solidFill>
                  <a:srgbClr val="00B050"/>
                </a:solidFill>
              </a:rPr>
              <a:t>World over 70 % of companies are run by families. India ranks third in terms of family run companies and these companies contribute to over 70 % of India’s GDP.</a:t>
            </a:r>
          </a:p>
        </p:txBody>
      </p:sp>
    </p:spTree>
    <p:extLst>
      <p:ext uri="{BB962C8B-B14F-4D97-AF65-F5344CB8AC3E}">
        <p14:creationId xmlns:p14="http://schemas.microsoft.com/office/powerpoint/2010/main" val="412559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r>
              <a:rPr lang="en-US" b="1" dirty="0">
                <a:solidFill>
                  <a:srgbClr val="00B050"/>
                </a:solidFill>
              </a:rPr>
              <a:t>Harsh had friends and professors to learn from, he tapped Bharat Patel for marketing, he would take the evening flight to Ahmedabad and spend virtually the night talking and learning from professor Labdhi Bhandari and would return by the early morning flight next day. He did this because the professor had classes to teach during the day.</a:t>
            </a:r>
          </a:p>
        </p:txBody>
      </p:sp>
    </p:spTree>
    <p:extLst>
      <p:ext uri="{BB962C8B-B14F-4D97-AF65-F5344CB8AC3E}">
        <p14:creationId xmlns:p14="http://schemas.microsoft.com/office/powerpoint/2010/main" val="112425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r>
              <a:rPr lang="en-US" b="1" dirty="0">
                <a:solidFill>
                  <a:srgbClr val="00B050"/>
                </a:solidFill>
              </a:rPr>
              <a:t>“Harsh is a life long self learner “ Ram Charan</a:t>
            </a:r>
          </a:p>
        </p:txBody>
      </p:sp>
    </p:spTree>
    <p:extLst>
      <p:ext uri="{BB962C8B-B14F-4D97-AF65-F5344CB8AC3E}">
        <p14:creationId xmlns:p14="http://schemas.microsoft.com/office/powerpoint/2010/main" val="250740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r>
              <a:rPr lang="en-US" b="1" dirty="0">
                <a:solidFill>
                  <a:srgbClr val="00B050"/>
                </a:solidFill>
              </a:rPr>
              <a:t>Harsh believed that his own personal strengths and disposition were suited to the consumer goods industry.</a:t>
            </a:r>
          </a:p>
        </p:txBody>
      </p:sp>
    </p:spTree>
    <p:extLst>
      <p:ext uri="{BB962C8B-B14F-4D97-AF65-F5344CB8AC3E}">
        <p14:creationId xmlns:p14="http://schemas.microsoft.com/office/powerpoint/2010/main" val="121304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r>
              <a:rPr lang="en-US" b="1" dirty="0">
                <a:solidFill>
                  <a:srgbClr val="00B050"/>
                </a:solidFill>
              </a:rPr>
              <a:t>Prof Ram Charan believes that successful leaders who did not go to Business schools display:</a:t>
            </a:r>
            <a:br>
              <a:rPr lang="en-US" b="1" dirty="0">
                <a:solidFill>
                  <a:srgbClr val="00B050"/>
                </a:solidFill>
              </a:rPr>
            </a:br>
            <a:r>
              <a:rPr lang="en-US" b="1" dirty="0">
                <a:solidFill>
                  <a:srgbClr val="00B050"/>
                </a:solidFill>
              </a:rPr>
              <a:t>1.Undying quest to observe the consumer</a:t>
            </a:r>
            <a:br>
              <a:rPr lang="en-US" b="1" dirty="0">
                <a:solidFill>
                  <a:srgbClr val="00B050"/>
                </a:solidFill>
              </a:rPr>
            </a:br>
            <a:r>
              <a:rPr lang="en-US" b="1" dirty="0">
                <a:solidFill>
                  <a:srgbClr val="00B050"/>
                </a:solidFill>
              </a:rPr>
              <a:t>2.Converting insights into solving consumer problems and</a:t>
            </a:r>
            <a:br>
              <a:rPr lang="en-US" b="1" dirty="0">
                <a:solidFill>
                  <a:srgbClr val="00B050"/>
                </a:solidFill>
              </a:rPr>
            </a:br>
            <a:r>
              <a:rPr lang="en-US" b="1" dirty="0">
                <a:solidFill>
                  <a:srgbClr val="00B050"/>
                </a:solidFill>
              </a:rPr>
              <a:t>3.never give up – persevere till a solution is found</a:t>
            </a:r>
          </a:p>
        </p:txBody>
      </p:sp>
    </p:spTree>
    <p:extLst>
      <p:ext uri="{BB962C8B-B14F-4D97-AF65-F5344CB8AC3E}">
        <p14:creationId xmlns:p14="http://schemas.microsoft.com/office/powerpoint/2010/main" val="1351651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r>
              <a:rPr lang="en-US" b="1" dirty="0">
                <a:solidFill>
                  <a:srgbClr val="00B050"/>
                </a:solidFill>
              </a:rPr>
              <a:t>On April 2, 1990 Marico was born – a short form of Mariwala Company. It had a turnover of Rs 80 crores, high debt to Ebitda and an equity capital of Rs 0.90 crs</a:t>
            </a:r>
          </a:p>
        </p:txBody>
      </p:sp>
    </p:spTree>
    <p:extLst>
      <p:ext uri="{BB962C8B-B14F-4D97-AF65-F5344CB8AC3E}">
        <p14:creationId xmlns:p14="http://schemas.microsoft.com/office/powerpoint/2010/main" val="207484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72EE-017F-2342-BB18-31A96B7CCB48}"/>
              </a:ext>
            </a:extLst>
          </p:cNvPr>
          <p:cNvSpPr>
            <a:spLocks noGrp="1"/>
          </p:cNvSpPr>
          <p:nvPr>
            <p:ph type="title"/>
          </p:nvPr>
        </p:nvSpPr>
        <p:spPr>
          <a:xfrm>
            <a:off x="838200" y="365125"/>
            <a:ext cx="10515600" cy="6168022"/>
          </a:xfrm>
        </p:spPr>
        <p:txBody>
          <a:bodyPr/>
          <a:lstStyle/>
          <a:p>
            <a:br>
              <a:rPr lang="en-US" b="1" dirty="0">
                <a:solidFill>
                  <a:srgbClr val="00B050"/>
                </a:solidFill>
              </a:rPr>
            </a:br>
            <a:r>
              <a:rPr lang="en-US" b="1" dirty="0">
                <a:solidFill>
                  <a:srgbClr val="00B050"/>
                </a:solidFill>
              </a:rPr>
              <a:t>“Harsh had a keen eye for big change, he saw the consumerism  wave coming and he was in a hurry to move fast” Ram Charan</a:t>
            </a:r>
          </a:p>
        </p:txBody>
      </p:sp>
    </p:spTree>
    <p:extLst>
      <p:ext uri="{BB962C8B-B14F-4D97-AF65-F5344CB8AC3E}">
        <p14:creationId xmlns:p14="http://schemas.microsoft.com/office/powerpoint/2010/main" val="4178141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909</Words>
  <Application>Microsoft Macintosh PowerPoint</Application>
  <PresentationFormat>Widescreen</PresentationFormat>
  <Paragraphs>37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Harsh Realities</vt:lpstr>
      <vt:lpstr>My story is about scaling up, about failing, learning why I failed, and understanding how to deal with failures.</vt:lpstr>
      <vt:lpstr>World over 70 % of companies are run by families. India ranks third in terms of family run companies and these companies contribute to over 70 % of India’s GDP.</vt:lpstr>
      <vt:lpstr>Harsh had friends and professors to learn from, he tapped Bharat Patel for marketing, he would take the evening flight to Ahmedabad and spend virtually the night talking and learning from professor Labdhi Bhandari and would return by the early morning flight next day. He did this because the professor had classes to teach during the day.</vt:lpstr>
      <vt:lpstr>“Harsh is a life long self learner “ Ram Charan</vt:lpstr>
      <vt:lpstr>Harsh believed that his own personal strengths and disposition were suited to the consumer goods industry.</vt:lpstr>
      <vt:lpstr>Prof Ram Charan believes that successful leaders who did not go to Business schools display: 1.Undying quest to observe the consumer 2.Converting insights into solving consumer problems and 3.never give up – persevere till a solution is found</vt:lpstr>
      <vt:lpstr>On April 2, 1990 Marico was born – a short form of Mariwala Company. It had a turnover of Rs 80 crores, high debt to Ebitda and an equity capital of Rs 0.90 crs</vt:lpstr>
      <vt:lpstr> “Harsh had a keen eye for big change, he saw the consumerism  wave coming and he was in a hurry to move fast” Ram Charan</vt:lpstr>
      <vt:lpstr> Harsh says that many entrepreneurs underestimate the talent needs in a company to build a good business. Most of them recruit expertise as a reactive measure to cope with growth, rather than proactively investing in it. Harsh personally interviewed and invested in his senior managerial talent.</vt:lpstr>
      <vt:lpstr> In 1992, Marico put out a purpose statement well before it became fashionable to do so. The statement revolved around the 3 Ps – People, Profits and Product.</vt:lpstr>
      <vt:lpstr> The culture building process at Marico was time consuming but laid a valuable foundation. The biggest benefit was that it aligned everyone.</vt:lpstr>
      <vt:lpstr> Marico’s ethos  was a case of nice guys winning and not nice guys finishing last.</vt:lpstr>
      <vt:lpstr> “I divide Indian businesses into two categories – the first where the owner thinks he is king and the shareholders are his subjects and the second where the owner believes in a value system. In the second case ye interests of the firm are placed ahead of the interests of the individual owner. Harsh belongs to the second set” – Uday Kotak</vt:lpstr>
      <vt:lpstr> When Harsh decided to take Marico public after some challenges with the family businesses and profits, he remarked that “ a joint family’s separation usually entails huge economic upheaval, emotional anguish and is mentally unnerving”</vt:lpstr>
      <vt:lpstr> In 1996, harsh created three divisions, each with a CEO to look after individual career aspirations. This experiment failed, it worked in the short term but failed after 2001. Growth slowed to 3 %. In 2002, Harsh reversed the decision and the three CEOs moved on with due respect given to their contribution.</vt:lpstr>
      <vt:lpstr> Harsh believes that every four to five years there is a cost saving opportunity of 10 % I every business.</vt:lpstr>
      <vt:lpstr> On divesting Sweekar, harsh says that in business, there is no shame is selling off heirlooms. It helps focus on more strategic and profitable businesses.</vt:lpstr>
      <vt:lpstr> “Harsh had adapted successfully to the many changes and focused on : 1. Growth 2.Brand Building 3.Environment where talent could flourish 4.Delivering every quarter” – Ram Charan</vt:lpstr>
      <vt:lpstr> ‘A corporate board is no longer a formality, it is a competitive advantage” Ram Charan</vt:lpstr>
      <vt:lpstr> Harsh used the following five rules to build his Marico board: 1. Domain knowledge of FMCG 2. expertise on fast changing retail environment 3.An HR professional who could handle the Nominations and Remuneration committee 4. A finance person with capital market experience and  5. Digital prowess</vt:lpstr>
      <vt:lpstr> Each Marico board meeting  ends with the following survey from board members on a scale of 1 to 4: 1. Quality of pre read for the meeting 2.Presentation by Excom members 3. Degree of participation by board members 4. Openness 5. Contribution by the board to the company agenda 6. Selection of menu 7. Quality of Food</vt:lpstr>
      <vt:lpstr> In 2014 , Harsh stepped back from an executive role and moved to being Chairman only  with the following mandate: 1. Strategic Business Planning 2.Leadership Development 3.CSR 4.Investor Relations 5.PR/Image Building 6.M and A 7.Board Effectiveness 8.Crisis Management 9.Reviews </vt:lpstr>
      <vt:lpstr> Harsh has a personal social responsibility as opposed to a corporate social responsibility that Marico does.</vt:lpstr>
      <vt:lpstr>Harsh’s mantras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Harsh Realities</dc:title>
  <dc:creator>Shiv Shivakumar</dc:creator>
  <cp:lastModifiedBy>Shiv Shivakumar</cp:lastModifiedBy>
  <cp:revision>5</cp:revision>
  <dcterms:created xsi:type="dcterms:W3CDTF">2021-10-15T08:38:53Z</dcterms:created>
  <dcterms:modified xsi:type="dcterms:W3CDTF">2021-10-15T09:53:54Z</dcterms:modified>
</cp:coreProperties>
</file>