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854"/>
    <p:restoredTop sz="94648"/>
  </p:normalViewPr>
  <p:slideViewPr>
    <p:cSldViewPr snapToGrid="0" snapToObjects="1">
      <p:cViewPr varScale="1">
        <p:scale>
          <a:sx n="121" d="100"/>
          <a:sy n="121" d="100"/>
        </p:scale>
        <p:origin x="760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C796FB-C520-6F43-A571-8FB48B814901}" type="datetimeFigureOut">
              <a:rPr lang="en-US" smtClean="0"/>
              <a:t>3/29/21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5C5306-0C6D-4F4E-83DA-6EF969951A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96226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3E23AE-E814-EA47-A694-5AFD9D37F58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F357AF3-AC0D-7243-BF17-A678DC557D5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ECB160-F9B0-6347-9971-7332796B4E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78DF25-B1E4-904C-9DC4-DC937FEEE167}" type="datetime1">
              <a:rPr lang="en-IN" smtClean="0"/>
              <a:t>29/03/21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DD5E64-B79B-3E48-9D87-EB8018DCB9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shiv book summary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A85D7B-F99F-C740-ADD5-CE3DED967A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8A948D-2E44-0742-9FA6-333CD02DA47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49489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695147-8804-4B4A-B1F9-D35E95566D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B3D5FCC-BCC6-E642-BA67-E8F9EDEAC30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2FC2E4-B1E3-4C41-804F-E18528B66A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73B13-DB25-2B43-8258-47935A14B4C7}" type="datetime1">
              <a:rPr lang="en-IN" smtClean="0"/>
              <a:t>29/03/21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085318-1483-9545-82A5-1BDF5EBE53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shiv book summary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4A08E01-748B-2046-BB1A-44A40BE87E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8A948D-2E44-0742-9FA6-333CD02DA47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79506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FD32722-4BC9-3B4E-A4D8-ECE83E8BBE2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A8D424C-15D4-334F-99EE-5B321986154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58CB4E-927A-C147-92D7-24AA39AC17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7FDA1-F5D8-1A4C-B8BF-CC910ED28121}" type="datetime1">
              <a:rPr lang="en-IN" smtClean="0"/>
              <a:t>29/03/21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8CC5D46-6993-844B-8D82-1EC40B4F17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shiv book summary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A56A13-7DE4-DA4D-A150-9923970F39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8A948D-2E44-0742-9FA6-333CD02DA47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75177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ABCFBB-BFDF-774E-B5C4-10819BF38F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F5DE58-56FB-1B44-AA0B-56FDD384CA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9D600F-6E9A-B04E-B2B1-1098D128C7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35428-63DC-284F-B937-985E291D2027}" type="datetime1">
              <a:rPr lang="en-IN" smtClean="0"/>
              <a:t>29/03/21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A808F9-4FB1-684A-AEB4-1D9076E1FE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shiv book summary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FB52CB-DD12-824C-895D-1C5C0713BA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8A948D-2E44-0742-9FA6-333CD02DA47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59158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28A79B-8C59-954A-B713-31EBFAA3BA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672016A-0E10-F444-AC75-96AFBEEB13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939131-1331-F64E-AD33-46FE001F04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9E754E-2C9C-2643-BA40-353E0D81B57D}" type="datetime1">
              <a:rPr lang="en-IN" smtClean="0"/>
              <a:t>29/03/21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EB19AA-1CE2-2241-9686-29EACE7FB5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shiv book summary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26AF85-70D4-9E44-9F59-FDABD0047D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8A948D-2E44-0742-9FA6-333CD02DA47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8162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BE5504-3F92-E644-A66B-D3E430E72B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FE2EF8-6147-F743-81FE-F8BEBA9981E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BD83D73-E312-5B45-B9BA-E0322A2001E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F79A1F4-78FC-1D46-98EF-4E579AC0F8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ABDDB-93A2-7541-AA4E-7BB1667EF10C}" type="datetime1">
              <a:rPr lang="en-IN" smtClean="0"/>
              <a:t>29/03/21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E5BDEB4-6237-7047-AF3C-EBE8489920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shiv book summary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6B83B85-CABF-A942-A3EE-CBEC1BDE7D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8A948D-2E44-0742-9FA6-333CD02DA47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82434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929AAC-1BEB-CC44-B16E-357A254F66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75BEF6C-F1A7-1748-9198-3E733F399E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DE0E0C1-56D0-D14A-8871-9067649456A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A19EEF9-FE27-864D-AABA-E2006F89E1B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B2611A6-B1BB-864F-B2C9-D4BD5E4DADE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7D887B8-19E9-3A41-97EB-FE2F131D06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8E6B13-D72E-D549-AA4E-3F4BC65D8545}" type="datetime1">
              <a:rPr lang="en-IN" smtClean="0"/>
              <a:t>29/03/21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CE1B387-312A-4940-88C2-C82F0F3C4A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shiv book summary</a:t>
            </a:r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D3E5F1E-E5CA-A346-A703-10CB7DD82D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8A948D-2E44-0742-9FA6-333CD02DA47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52211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FD312A-9CC0-A248-B549-615AFCA2F1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05991FB-9B1F-C44B-A50B-2F99B54C25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27C916-B2F0-9841-B29D-864F108F08DA}" type="datetime1">
              <a:rPr lang="en-IN" smtClean="0"/>
              <a:t>29/03/21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A566932-25AC-814E-8293-2BCAD582A2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shiv book summary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EA0EF01-12C0-3547-9619-41E5FE595C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8A948D-2E44-0742-9FA6-333CD02DA47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67960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412A8F7-6D7E-1B4F-979B-5A860AC2CB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30E93-6D1D-224A-996C-80C3CE191B27}" type="datetime1">
              <a:rPr lang="en-IN" smtClean="0"/>
              <a:t>29/03/21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F70D6A8-3969-0342-9EB9-000FDD3724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shiv book summary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15624F9-BD68-8C47-9B5B-89AB3C9020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8A948D-2E44-0742-9FA6-333CD02DA47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96595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CFE103-8B77-D04C-BB91-3C382B89FE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FA69FA-51E7-1C43-807F-FCB81DCA4A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43C4D4C-A78B-2444-BEA0-09B22F5E252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6906549-D3BF-724D-A924-1EF6EE55D8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0EB576-687C-E14B-9E88-D820908399B7}" type="datetime1">
              <a:rPr lang="en-IN" smtClean="0"/>
              <a:t>29/03/21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A95C415-9A2C-BE40-BDC9-457E2211C5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shiv book summary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4CF4B24-A3D5-0142-9939-209C3E541F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8A948D-2E44-0742-9FA6-333CD02DA47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81668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004B7F-9AFD-DB4E-A19D-3FD7ADF998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4562F0D-DC79-F14E-8C3B-4148E405270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6798812-D596-694D-994E-B81D337A32A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3A76D82-DD38-C84C-A379-DF999E5262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341A98-A3F3-074B-820D-9EAF279BA4C3}" type="datetime1">
              <a:rPr lang="en-IN" smtClean="0"/>
              <a:t>29/03/21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6846488-955B-1B46-9258-86E008DE0D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shiv book summary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A565EDB-DB1C-CE4A-A927-FA8F5818E6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8A948D-2E44-0742-9FA6-333CD02DA47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56132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09CEBAC-801D-6440-90E8-26E0DDAE2D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862AD56-1F60-DF43-B83D-8A0222EC867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B7CC20-9FAC-2340-8777-9481520C0EA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13ED0-93BE-7E44-9758-D1C9B7837AFC}" type="datetime1">
              <a:rPr lang="en-IN" smtClean="0"/>
              <a:t>29/03/21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8A1040-38D2-BB4F-9564-0B0A68296D3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shiv book summary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2EE2D7-12A4-6A45-859D-D02EEB93A16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8A948D-2E44-0742-9FA6-333CD02DA47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0156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3422DC-758F-D54C-AE35-F78077E3C69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7030A0"/>
                </a:solidFill>
              </a:rPr>
              <a:t>A question of leadership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D2035D8-9142-224E-93A4-68A5872F195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Leading Organizational change in times of crisis</a:t>
            </a:r>
          </a:p>
          <a:p>
            <a:r>
              <a:rPr lang="en-US" b="1" dirty="0">
                <a:solidFill>
                  <a:srgbClr val="FF0000"/>
                </a:solidFill>
              </a:rPr>
              <a:t>Keith Leslie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A1C8BD5-8D48-3545-9C38-ECAA9F7DE9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shiv book summary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862021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6E39CD-ABB7-884F-BD61-76D3926402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903473"/>
          </a:xfrm>
        </p:spPr>
        <p:txBody>
          <a:bodyPr/>
          <a:lstStyle/>
          <a:p>
            <a:r>
              <a:rPr lang="en-US" b="1" dirty="0">
                <a:solidFill>
                  <a:srgbClr val="7030A0"/>
                </a:solidFill>
              </a:rPr>
              <a:t>Day to day operational judgements keep complex systems going. Operational judgements are not the job of senior leaders.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2CD7968-B211-8C42-89E7-2A2B3E0069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shiv book summary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09396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6E39CD-ABB7-884F-BD61-76D3926402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903473"/>
          </a:xfrm>
        </p:spPr>
        <p:txBody>
          <a:bodyPr/>
          <a:lstStyle/>
          <a:p>
            <a:r>
              <a:rPr lang="en-US" b="1" dirty="0">
                <a:solidFill>
                  <a:srgbClr val="7030A0"/>
                </a:solidFill>
              </a:rPr>
              <a:t>Most companies play the hindsight bias and the blame game.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3D6D404-42FB-824F-ABAF-FA9BAD74EF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shiv book summary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878641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689BB978-B445-1541-A360-0F4C2642B33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03936308"/>
              </p:ext>
            </p:extLst>
          </p:nvPr>
        </p:nvGraphicFramePr>
        <p:xfrm>
          <a:off x="2032000" y="1865421"/>
          <a:ext cx="8128000" cy="36242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4000">
                  <a:extLst>
                    <a:ext uri="{9D8B030D-6E8A-4147-A177-3AD203B41FA5}">
                      <a16:colId xmlns:a16="http://schemas.microsoft.com/office/drawing/2014/main" val="3931732545"/>
                    </a:ext>
                  </a:extLst>
                </a:gridCol>
                <a:gridCol w="4064000">
                  <a:extLst>
                    <a:ext uri="{9D8B030D-6E8A-4147-A177-3AD203B41FA5}">
                      <a16:colId xmlns:a16="http://schemas.microsoft.com/office/drawing/2014/main" val="294539314"/>
                    </a:ext>
                  </a:extLst>
                </a:gridCol>
              </a:tblGrid>
              <a:tr h="789644">
                <a:tc>
                  <a:txBody>
                    <a:bodyPr/>
                    <a:lstStyle/>
                    <a:p>
                      <a:r>
                        <a:rPr lang="en-US" dirty="0"/>
                        <a:t>Don’t ask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Do ask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60381699"/>
                  </a:ext>
                </a:extLst>
              </a:tr>
              <a:tr h="2471502">
                <a:tc>
                  <a:txBody>
                    <a:bodyPr/>
                    <a:lstStyle/>
                    <a:p>
                      <a:r>
                        <a:rPr lang="en-US" dirty="0"/>
                        <a:t>What caused the failure?</a:t>
                      </a:r>
                    </a:p>
                    <a:p>
                      <a:endParaRPr lang="en-US" dirty="0"/>
                    </a:p>
                    <a:p>
                      <a:endParaRPr lang="en-US" dirty="0"/>
                    </a:p>
                    <a:p>
                      <a:r>
                        <a:rPr lang="en-US" dirty="0"/>
                        <a:t>What went wrong?</a:t>
                      </a:r>
                    </a:p>
                    <a:p>
                      <a:endParaRPr lang="en-US" dirty="0"/>
                    </a:p>
                    <a:p>
                      <a:r>
                        <a:rPr lang="en-US" dirty="0"/>
                        <a:t>What did the front line do?</a:t>
                      </a:r>
                    </a:p>
                    <a:p>
                      <a:endParaRPr lang="en-US" dirty="0"/>
                    </a:p>
                    <a:p>
                      <a:endParaRPr lang="en-US" dirty="0"/>
                    </a:p>
                    <a:p>
                      <a:r>
                        <a:rPr lang="en-US" dirty="0"/>
                        <a:t>Why was the strategy not implemented?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What kept the system stable so long and when was it prone to failure?</a:t>
                      </a:r>
                    </a:p>
                    <a:p>
                      <a:endParaRPr lang="en-US" dirty="0"/>
                    </a:p>
                    <a:p>
                      <a:r>
                        <a:rPr lang="en-US" dirty="0"/>
                        <a:t>What change to catalyze the failure?</a:t>
                      </a:r>
                    </a:p>
                    <a:p>
                      <a:endParaRPr lang="en-US" dirty="0"/>
                    </a:p>
                    <a:p>
                      <a:r>
                        <a:rPr lang="en-US" dirty="0"/>
                        <a:t>What is the balance of central and front line action required?</a:t>
                      </a:r>
                    </a:p>
                    <a:p>
                      <a:endParaRPr lang="en-US" dirty="0"/>
                    </a:p>
                    <a:p>
                      <a:r>
                        <a:rPr lang="en-US" dirty="0"/>
                        <a:t>How can this system change without inevitable failure?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84980950"/>
                  </a:ext>
                </a:extLst>
              </a:tr>
            </a:tbl>
          </a:graphicData>
        </a:graphic>
      </p:graphicFrame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1DA0FB64-E4EA-7943-BEC4-2B44C444F7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shiv book summary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966249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9ACE7F-38C7-384E-9BAD-7815DE4EDB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969574"/>
          </a:xfrm>
        </p:spPr>
        <p:txBody>
          <a:bodyPr/>
          <a:lstStyle/>
          <a:p>
            <a:r>
              <a:rPr lang="en-US" b="1" dirty="0">
                <a:solidFill>
                  <a:srgbClr val="7030A0"/>
                </a:solidFill>
              </a:rPr>
              <a:t>In most organizations , people spend less than 50 % of their time on their primary task, the task that defines their role. Most people spend their time very thinly.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60EE463-57F5-E74A-B919-7A8A60B5C6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shiv book summary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503854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9ACE7F-38C7-384E-9BAD-7815DE4EDB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969574"/>
          </a:xfrm>
        </p:spPr>
        <p:txBody>
          <a:bodyPr/>
          <a:lstStyle/>
          <a:p>
            <a:r>
              <a:rPr lang="en-US" b="1" dirty="0">
                <a:solidFill>
                  <a:srgbClr val="7030A0"/>
                </a:solidFill>
              </a:rPr>
              <a:t>Relying on past experience is a seductive coping strategy.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CB1618E-65E0-544E-A2FD-461B5F414E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shiv book summary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471023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9ACE7F-38C7-384E-9BAD-7815DE4EDB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969574"/>
          </a:xfrm>
        </p:spPr>
        <p:txBody>
          <a:bodyPr/>
          <a:lstStyle/>
          <a:p>
            <a:r>
              <a:rPr lang="en-US" b="1" dirty="0">
                <a:solidFill>
                  <a:srgbClr val="7030A0"/>
                </a:solidFill>
              </a:rPr>
              <a:t>Misapplied experience + distrust = 3 games</a:t>
            </a:r>
            <a:br>
              <a:rPr lang="en-US" b="1" dirty="0">
                <a:solidFill>
                  <a:srgbClr val="7030A0"/>
                </a:solidFill>
              </a:rPr>
            </a:br>
            <a:br>
              <a:rPr lang="en-US" b="1" dirty="0">
                <a:solidFill>
                  <a:srgbClr val="7030A0"/>
                </a:solidFill>
              </a:rPr>
            </a:br>
            <a:r>
              <a:rPr lang="en-US" b="1" dirty="0">
                <a:solidFill>
                  <a:srgbClr val="7030A0"/>
                </a:solidFill>
              </a:rPr>
              <a:t>1. I want focus on execution</a:t>
            </a:r>
            <a:br>
              <a:rPr lang="en-US" b="1" dirty="0">
                <a:solidFill>
                  <a:srgbClr val="7030A0"/>
                </a:solidFill>
              </a:rPr>
            </a:br>
            <a:r>
              <a:rPr lang="en-US" b="1" dirty="0">
                <a:solidFill>
                  <a:srgbClr val="7030A0"/>
                </a:solidFill>
              </a:rPr>
              <a:t>2. I have the plan</a:t>
            </a:r>
            <a:br>
              <a:rPr lang="en-US" b="1" dirty="0">
                <a:solidFill>
                  <a:srgbClr val="7030A0"/>
                </a:solidFill>
              </a:rPr>
            </a:br>
            <a:r>
              <a:rPr lang="en-US" b="1" dirty="0">
                <a:solidFill>
                  <a:srgbClr val="7030A0"/>
                </a:solidFill>
              </a:rPr>
              <a:t>3. I want to make a big move that changes everything</a:t>
            </a:r>
            <a:br>
              <a:rPr lang="en-US" b="1" dirty="0">
                <a:solidFill>
                  <a:srgbClr val="7030A0"/>
                </a:solidFill>
              </a:rPr>
            </a:br>
            <a:br>
              <a:rPr lang="en-US" b="1" dirty="0">
                <a:solidFill>
                  <a:srgbClr val="7030A0"/>
                </a:solidFill>
              </a:rPr>
            </a:br>
            <a:endParaRPr lang="en-US" b="1" dirty="0">
              <a:solidFill>
                <a:srgbClr val="7030A0"/>
              </a:solidFill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14394DE-312E-0A46-BD18-C4ABB5075A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shiv book summary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763314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6A308C-3A26-F347-A321-297BA473BA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903473"/>
          </a:xfrm>
        </p:spPr>
        <p:txBody>
          <a:bodyPr/>
          <a:lstStyle/>
          <a:p>
            <a:r>
              <a:rPr lang="en-US" b="1" dirty="0">
                <a:solidFill>
                  <a:srgbClr val="7030A0"/>
                </a:solidFill>
              </a:rPr>
              <a:t>Organizations respond by playing the game, what gets measured gets gamed.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B1CA019-2238-9243-AE44-CE92B15D42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shiv book summary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809335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BF145CFA-39A3-0941-AD1D-9A38C6EFF8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7030A0"/>
                </a:solidFill>
              </a:rPr>
              <a:t>Games can end badly , with everyone losing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61FC3EE-BFA4-794C-9A6F-47F821282C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Dishonesty and lip service at middle management breeds acceptance of ‘what I say is not my responsibility’</a:t>
            </a:r>
          </a:p>
          <a:p>
            <a:r>
              <a:rPr lang="en-US" dirty="0"/>
              <a:t>Front line keeps their head down and keeps things as is while head office play their games hoping this fad will blow over.</a:t>
            </a:r>
          </a:p>
          <a:p>
            <a:r>
              <a:rPr lang="en-US" dirty="0"/>
              <a:t>Acknowledge the games that get played and guard against groupthink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1083EE1D-8B00-1A44-B580-4EEEE18267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shiv book summary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142190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CCDAB0-DAF5-B24D-A284-7AFFAE9F5F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024658"/>
          </a:xfrm>
        </p:spPr>
        <p:txBody>
          <a:bodyPr/>
          <a:lstStyle/>
          <a:p>
            <a:r>
              <a:rPr lang="en-US" b="1" dirty="0">
                <a:solidFill>
                  <a:srgbClr val="7030A0"/>
                </a:solidFill>
              </a:rPr>
              <a:t>Change is messy complex and destabilizing, over long periods of time, with leaders and organizations vulnerable to game playing rather than doing real work.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0E62565-7919-8448-8E6E-3F763F180B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shiv book summary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771275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CCDAB0-DAF5-B24D-A284-7AFFAE9F5F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024658"/>
          </a:xfrm>
        </p:spPr>
        <p:txBody>
          <a:bodyPr>
            <a:normAutofit/>
          </a:bodyPr>
          <a:lstStyle/>
          <a:p>
            <a:r>
              <a:rPr lang="en-US" sz="3600" b="1" u="sng" dirty="0">
                <a:solidFill>
                  <a:srgbClr val="7030A0"/>
                </a:solidFill>
              </a:rPr>
              <a:t>Critical problems </a:t>
            </a:r>
            <a:r>
              <a:rPr lang="en-US" sz="3600" b="1" dirty="0">
                <a:solidFill>
                  <a:srgbClr val="7030A0"/>
                </a:solidFill>
              </a:rPr>
              <a:t>are crisis where the situation demands a commander. E.g. there is a fire, leave now and via this exit.</a:t>
            </a:r>
            <a:br>
              <a:rPr lang="en-US" sz="3600" b="1" dirty="0">
                <a:solidFill>
                  <a:srgbClr val="7030A0"/>
                </a:solidFill>
              </a:rPr>
            </a:br>
            <a:r>
              <a:rPr lang="en-US" sz="3600" b="1" u="sng" dirty="0">
                <a:solidFill>
                  <a:srgbClr val="7030A0"/>
                </a:solidFill>
              </a:rPr>
              <a:t>Tame problems </a:t>
            </a:r>
            <a:r>
              <a:rPr lang="en-US" sz="3600" b="1" dirty="0">
                <a:solidFill>
                  <a:srgbClr val="7030A0"/>
                </a:solidFill>
              </a:rPr>
              <a:t>are complex but amenable to routine and demands a manager who lays out the process. E.g. it is a complex heart surgery but the surgeons now their way.</a:t>
            </a:r>
            <a:br>
              <a:rPr lang="en-US" sz="3600" b="1" dirty="0">
                <a:solidFill>
                  <a:srgbClr val="7030A0"/>
                </a:solidFill>
              </a:rPr>
            </a:br>
            <a:r>
              <a:rPr lang="en-US" sz="3600" b="1" u="sng" dirty="0">
                <a:solidFill>
                  <a:srgbClr val="7030A0"/>
                </a:solidFill>
              </a:rPr>
              <a:t>Wicked problems </a:t>
            </a:r>
            <a:r>
              <a:rPr lang="en-US" sz="3600" b="1" dirty="0">
                <a:solidFill>
                  <a:srgbClr val="7030A0"/>
                </a:solidFill>
              </a:rPr>
              <a:t>are complex, with unclear cause and effect. This needs collective action and a leader who asks the right questions. E.g. tackling obesity and national healthcare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0AA3EC6-B2AD-1C47-AD37-6ACF83F183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shiv book summary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75896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342168-54E8-244D-BAC6-7D4FB6240D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947540"/>
          </a:xfrm>
        </p:spPr>
        <p:txBody>
          <a:bodyPr/>
          <a:lstStyle/>
          <a:p>
            <a:r>
              <a:rPr lang="en-US" b="1" dirty="0">
                <a:solidFill>
                  <a:srgbClr val="7030A0"/>
                </a:solidFill>
              </a:rPr>
              <a:t>Keith Leslie is a leadership mentor, speaker and writer based out of London.</a:t>
            </a:r>
            <a:br>
              <a:rPr lang="en-US" b="1" dirty="0">
                <a:solidFill>
                  <a:srgbClr val="7030A0"/>
                </a:solidFill>
              </a:rPr>
            </a:br>
            <a:r>
              <a:rPr lang="en-US" b="1" dirty="0">
                <a:solidFill>
                  <a:srgbClr val="7030A0"/>
                </a:solidFill>
              </a:rPr>
              <a:t>He started with Shell, then joined McKinsey and then retired with Deloitte.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A5D3023-D31C-C247-8848-E72994DCBC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shiv book summary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332536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D75FA3-E1AE-1D40-AA0B-F3665FB25E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024658"/>
          </a:xfrm>
        </p:spPr>
        <p:txBody>
          <a:bodyPr/>
          <a:lstStyle/>
          <a:p>
            <a:r>
              <a:rPr lang="en-US" b="1" dirty="0">
                <a:solidFill>
                  <a:srgbClr val="7030A0"/>
                </a:solidFill>
              </a:rPr>
              <a:t>Adaptive leadership is about :</a:t>
            </a:r>
            <a:br>
              <a:rPr lang="en-US" b="1" dirty="0">
                <a:solidFill>
                  <a:srgbClr val="7030A0"/>
                </a:solidFill>
              </a:rPr>
            </a:br>
            <a:br>
              <a:rPr lang="en-US" b="1" dirty="0">
                <a:solidFill>
                  <a:srgbClr val="7030A0"/>
                </a:solidFill>
              </a:rPr>
            </a:br>
            <a:r>
              <a:rPr lang="en-US" b="1" dirty="0">
                <a:solidFill>
                  <a:srgbClr val="7030A0"/>
                </a:solidFill>
              </a:rPr>
              <a:t>lead across networks without direct authority</a:t>
            </a:r>
            <a:br>
              <a:rPr lang="en-US" b="1" dirty="0">
                <a:solidFill>
                  <a:srgbClr val="7030A0"/>
                </a:solidFill>
              </a:rPr>
            </a:br>
            <a:r>
              <a:rPr lang="en-US" b="1" dirty="0">
                <a:solidFill>
                  <a:srgbClr val="7030A0"/>
                </a:solidFill>
              </a:rPr>
              <a:t>Lead organizations deliberately into productive distress</a:t>
            </a:r>
            <a:br>
              <a:rPr lang="en-US" b="1" dirty="0">
                <a:solidFill>
                  <a:srgbClr val="7030A0"/>
                </a:solidFill>
              </a:rPr>
            </a:br>
            <a:r>
              <a:rPr lang="en-US" b="1" dirty="0">
                <a:solidFill>
                  <a:srgbClr val="7030A0"/>
                </a:solidFill>
              </a:rPr>
              <a:t>Adopt a more experimental, incremental approach.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9069D64-5840-174A-8A87-FA2E9053C9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shiv book summary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373499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301F17C5-B049-7E4C-AB49-75DFD821A5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7030A0"/>
                </a:solidFill>
              </a:rPr>
              <a:t>Doing real work in teams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D297A9C-6006-FF41-9E7E-D89AF870A7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Is this a team?</a:t>
            </a:r>
          </a:p>
          <a:p>
            <a:r>
              <a:rPr lang="en-US" dirty="0"/>
              <a:t>Is this real work?</a:t>
            </a:r>
          </a:p>
          <a:p>
            <a:r>
              <a:rPr lang="en-US" dirty="0"/>
              <a:t>Do I have to like my colleagues on the team?</a:t>
            </a:r>
          </a:p>
          <a:p>
            <a:endParaRPr lang="en-US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D19887C2-6FC2-BB47-8C87-3749E56E19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shiv book summary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71279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09A873-17A0-BF4F-9B44-BADCD940AC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7030A0"/>
                </a:solidFill>
              </a:rPr>
              <a:t>Doing real work together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507E01-50CD-774A-BFB8-54DE59DF46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Cycling through action and reflection</a:t>
            </a:r>
          </a:p>
          <a:p>
            <a:r>
              <a:rPr lang="en-US" dirty="0"/>
              <a:t>Aligning direction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C2C36E0-2465-E54E-B855-EDB95E46D7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shiv book summary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147503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35D01A-B899-4A43-B1CA-8B06468FEE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7030A0"/>
                </a:solidFill>
              </a:rPr>
              <a:t>Communicating for impact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955190-6FB0-8844-97D3-CA882B84EB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Liking - to influence people , win friends</a:t>
            </a:r>
          </a:p>
          <a:p>
            <a:r>
              <a:rPr lang="en-US" dirty="0"/>
              <a:t>Reciprocity - give what u want to receive</a:t>
            </a:r>
          </a:p>
          <a:p>
            <a:r>
              <a:rPr lang="en-US" dirty="0"/>
              <a:t>Social power, - use peer power</a:t>
            </a:r>
          </a:p>
          <a:p>
            <a:r>
              <a:rPr lang="en-US" dirty="0"/>
              <a:t>Consistency - make commitments active and public</a:t>
            </a:r>
          </a:p>
          <a:p>
            <a:r>
              <a:rPr lang="en-US" dirty="0"/>
              <a:t>Authority-  don’t assume your expertise is self evident</a:t>
            </a:r>
          </a:p>
          <a:p>
            <a:r>
              <a:rPr lang="en-US" dirty="0"/>
              <a:t>Scarcity – Use exclusive information to persuade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AC82A20-DFB7-B941-8848-C3ED187A11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shiv book summary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163969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CFBCB428-AA78-5349-A039-D06B8D2B53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7030A0"/>
                </a:solidFill>
              </a:rPr>
              <a:t>Organization response when they face bumps 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E69846D-7A79-2148-B346-6242ADEB69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Its one bad apple</a:t>
            </a:r>
          </a:p>
          <a:p>
            <a:r>
              <a:rPr lang="en-US" dirty="0"/>
              <a:t>Add more process</a:t>
            </a:r>
          </a:p>
          <a:p>
            <a:r>
              <a:rPr lang="en-US" dirty="0"/>
              <a:t>Lets train more people in this area</a:t>
            </a:r>
          </a:p>
          <a:p>
            <a:endParaRPr lang="en-US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06AA6BC4-E853-D247-BD15-FE2D6AEF04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shiv book summary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746670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DFA87638-EDFF-6644-92DC-5963B4246B6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54598637"/>
              </p:ext>
            </p:extLst>
          </p:nvPr>
        </p:nvGraphicFramePr>
        <p:xfrm>
          <a:off x="2032000" y="862887"/>
          <a:ext cx="8128000" cy="497605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58641">
                  <a:extLst>
                    <a:ext uri="{9D8B030D-6E8A-4147-A177-3AD203B41FA5}">
                      <a16:colId xmlns:a16="http://schemas.microsoft.com/office/drawing/2014/main" val="307688887"/>
                    </a:ext>
                  </a:extLst>
                </a:gridCol>
                <a:gridCol w="5169359">
                  <a:extLst>
                    <a:ext uri="{9D8B030D-6E8A-4147-A177-3AD203B41FA5}">
                      <a16:colId xmlns:a16="http://schemas.microsoft.com/office/drawing/2014/main" val="1385536220"/>
                    </a:ext>
                  </a:extLst>
                </a:gridCol>
              </a:tblGrid>
              <a:tr h="1658685">
                <a:tc>
                  <a:txBody>
                    <a:bodyPr/>
                    <a:lstStyle/>
                    <a:p>
                      <a:r>
                        <a:rPr lang="en-US" dirty="0"/>
                        <a:t>1980 – 1998</a:t>
                      </a:r>
                    </a:p>
                    <a:p>
                      <a:r>
                        <a:rPr lang="en-US" dirty="0"/>
                        <a:t>Driving efficiency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Headcount and cost reduction</a:t>
                      </a:r>
                    </a:p>
                    <a:p>
                      <a:r>
                        <a:rPr lang="en-US" dirty="0"/>
                        <a:t>Internal business unit competition</a:t>
                      </a:r>
                    </a:p>
                    <a:p>
                      <a:r>
                        <a:rPr lang="en-US" dirty="0"/>
                        <a:t>World best practice benchmarking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70123964"/>
                  </a:ext>
                </a:extLst>
              </a:tr>
              <a:tr h="1658685">
                <a:tc>
                  <a:txBody>
                    <a:bodyPr/>
                    <a:lstStyle/>
                    <a:p>
                      <a:r>
                        <a:rPr lang="en-US" dirty="0"/>
                        <a:t>1998 – 2005</a:t>
                      </a:r>
                    </a:p>
                    <a:p>
                      <a:r>
                        <a:rPr lang="en-US" dirty="0"/>
                        <a:t>Working as 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Common processes</a:t>
                      </a:r>
                    </a:p>
                    <a:p>
                      <a:r>
                        <a:rPr lang="en-US" dirty="0"/>
                        <a:t>Elimination of internal playing shop and competition</a:t>
                      </a:r>
                    </a:p>
                    <a:p>
                      <a:r>
                        <a:rPr lang="en-US" dirty="0"/>
                        <a:t>Outsourcing  customer contact, IT etc.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07376793"/>
                  </a:ext>
                </a:extLst>
              </a:tr>
              <a:tr h="1658685">
                <a:tc>
                  <a:txBody>
                    <a:bodyPr/>
                    <a:lstStyle/>
                    <a:p>
                      <a:r>
                        <a:rPr lang="en-US" dirty="0"/>
                        <a:t>2004- onwards</a:t>
                      </a:r>
                    </a:p>
                    <a:p>
                      <a:r>
                        <a:rPr lang="en-US" dirty="0"/>
                        <a:t>Customer/stakeholder focus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Insourcing critical functions – customer contact, engineering</a:t>
                      </a:r>
                    </a:p>
                    <a:p>
                      <a:r>
                        <a:rPr lang="en-US" dirty="0"/>
                        <a:t>Exploring unique assets gas, nuclear, capital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24912280"/>
                  </a:ext>
                </a:extLst>
              </a:tr>
            </a:tbl>
          </a:graphicData>
        </a:graphic>
      </p:graphicFrame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892427A9-2A97-C24A-8B78-B5147DB038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shiv book summary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264139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42D18A-9B5E-6841-AC8E-5BC553F58A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980591"/>
          </a:xfrm>
        </p:spPr>
        <p:txBody>
          <a:bodyPr/>
          <a:lstStyle/>
          <a:p>
            <a:r>
              <a:rPr lang="en-US" b="1" dirty="0">
                <a:solidFill>
                  <a:srgbClr val="7030A0"/>
                </a:solidFill>
              </a:rPr>
              <a:t>Purpose , connection and belonging are fundamental to human organizations and especially to the new generation of employees.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EBBDB81-9B14-0A49-BB5A-5723B6F4A0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shiv book summary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42967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42D18A-9B5E-6841-AC8E-5BC553F58A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980591"/>
          </a:xfrm>
        </p:spPr>
        <p:txBody>
          <a:bodyPr/>
          <a:lstStyle/>
          <a:p>
            <a:r>
              <a:rPr lang="en-US" b="1" dirty="0">
                <a:solidFill>
                  <a:srgbClr val="7030A0"/>
                </a:solidFill>
              </a:rPr>
              <a:t>During a crisis, trust depends on being visibly ‘all in this together’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A04A43C-86DD-B541-B6F8-E6816AE367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shiv book summary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559432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42D18A-9B5E-6841-AC8E-5BC553F58A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980591"/>
          </a:xfrm>
        </p:spPr>
        <p:txBody>
          <a:bodyPr/>
          <a:lstStyle/>
          <a:p>
            <a:r>
              <a:rPr lang="en-US" b="1" dirty="0">
                <a:solidFill>
                  <a:srgbClr val="7030A0"/>
                </a:solidFill>
              </a:rPr>
              <a:t>The sense of organizational belonging drives how much discretionary effort they invest to change.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B4D50E2-19FB-014F-8ED6-B4CE8D2B9D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shiv book summary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679147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42D18A-9B5E-6841-AC8E-5BC553F58A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980591"/>
          </a:xfrm>
        </p:spPr>
        <p:txBody>
          <a:bodyPr/>
          <a:lstStyle/>
          <a:p>
            <a:r>
              <a:rPr lang="en-US" b="1" dirty="0">
                <a:solidFill>
                  <a:srgbClr val="7030A0"/>
                </a:solidFill>
              </a:rPr>
              <a:t>Senior leaders are frustrated with culture, because it is powerful, invisible and uncontrolled.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B0928A5-5075-9B41-8A44-E1DF82166E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shiv book summary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80993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342168-54E8-244D-BAC6-7D4FB6240D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947540"/>
          </a:xfrm>
        </p:spPr>
        <p:txBody>
          <a:bodyPr/>
          <a:lstStyle/>
          <a:p>
            <a:r>
              <a:rPr lang="en-US" b="1" dirty="0">
                <a:solidFill>
                  <a:srgbClr val="7030A0"/>
                </a:solidFill>
              </a:rPr>
              <a:t>Leading change is no longer just for the manager, CEO or consultant, we can all learn and benefit from stories of leaders at all levels.</a:t>
            </a:r>
            <a:br>
              <a:rPr lang="en-US" b="1" dirty="0">
                <a:solidFill>
                  <a:srgbClr val="7030A0"/>
                </a:solidFill>
              </a:rPr>
            </a:br>
            <a:r>
              <a:rPr lang="en-US" b="1" dirty="0">
                <a:solidFill>
                  <a:srgbClr val="7030A0"/>
                </a:solidFill>
              </a:rPr>
              <a:t>Leading change is important in a company, in charities, in community groups, in a school, in society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25A8AB1-EDB9-1246-BB56-191F56FAE3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shiv book summary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421525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42D18A-9B5E-6841-AC8E-5BC553F58A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980591"/>
          </a:xfrm>
        </p:spPr>
        <p:txBody>
          <a:bodyPr/>
          <a:lstStyle/>
          <a:p>
            <a:r>
              <a:rPr lang="en-US" b="1" dirty="0">
                <a:solidFill>
                  <a:srgbClr val="7030A0"/>
                </a:solidFill>
              </a:rPr>
              <a:t>The old model of change is wrong which is about the right answer, the leaders and quick wins.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F0C2A5D-48C3-5D40-99F0-DF391624DD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shiv book summary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252448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42D18A-9B5E-6841-AC8E-5BC553F58A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980591"/>
          </a:xfrm>
        </p:spPr>
        <p:txBody>
          <a:bodyPr/>
          <a:lstStyle/>
          <a:p>
            <a:r>
              <a:rPr lang="en-US" b="1" dirty="0">
                <a:solidFill>
                  <a:srgbClr val="7030A0"/>
                </a:solidFill>
              </a:rPr>
              <a:t>Organizations defend the status quo by focusing on their internal world of power groups and stocking wit conventional wisdom, limiting change till there is a visible disaster.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5621545-C899-A44D-907A-D04A8F09FC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shiv book summary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548649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A10051EE-187B-B64B-978F-95F7493139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7030A0"/>
                </a:solidFill>
              </a:rPr>
              <a:t>Culture is many things…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F38423E-4ECC-4045-845D-56CF1E5267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Informal culture – clearly understood but uncodified</a:t>
            </a:r>
          </a:p>
          <a:p>
            <a:endParaRPr lang="en-US" dirty="0"/>
          </a:p>
          <a:p>
            <a:r>
              <a:rPr lang="en-US" dirty="0"/>
              <a:t>Organizational culture- followed by groups across the organization at scale</a:t>
            </a:r>
          </a:p>
          <a:p>
            <a:endParaRPr lang="en-US" dirty="0"/>
          </a:p>
          <a:p>
            <a:r>
              <a:rPr lang="en-US" dirty="0"/>
              <a:t>Behavioral culture – govern trade offs made by leaders and what leaders pay attention to</a:t>
            </a:r>
          </a:p>
          <a:p>
            <a:endParaRPr lang="en-US" dirty="0"/>
          </a:p>
          <a:p>
            <a:r>
              <a:rPr lang="en-US" dirty="0"/>
              <a:t>Norms exhibit power without authority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DE817783-F458-294B-A1E8-7EA4515885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shiv book summary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25031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342168-54E8-244D-BAC6-7D4FB6240D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947540"/>
          </a:xfrm>
        </p:spPr>
        <p:txBody>
          <a:bodyPr/>
          <a:lstStyle/>
          <a:p>
            <a:r>
              <a:rPr lang="en-US" b="1" dirty="0">
                <a:solidFill>
                  <a:srgbClr val="7030A0"/>
                </a:solidFill>
              </a:rPr>
              <a:t>Our organizations embark on a new direction, self selected by the leader or compelled by the market.</a:t>
            </a:r>
            <a:br>
              <a:rPr lang="en-US" b="1" dirty="0">
                <a:solidFill>
                  <a:srgbClr val="7030A0"/>
                </a:solidFill>
              </a:rPr>
            </a:br>
            <a:br>
              <a:rPr lang="en-US" b="1" dirty="0">
                <a:solidFill>
                  <a:srgbClr val="7030A0"/>
                </a:solidFill>
              </a:rPr>
            </a:br>
            <a:r>
              <a:rPr lang="en-US" b="1" dirty="0">
                <a:solidFill>
                  <a:srgbClr val="7030A0"/>
                </a:solidFill>
              </a:rPr>
              <a:t>Change is incremental and impersonal, but continuous and relentless.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00DA130-17B5-3A4E-B4DD-D97E60D1E4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shiv book summary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83189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342168-54E8-244D-BAC6-7D4FB6240D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947540"/>
          </a:xfrm>
        </p:spPr>
        <p:txBody>
          <a:bodyPr/>
          <a:lstStyle/>
          <a:p>
            <a:r>
              <a:rPr lang="en-US" b="1" dirty="0">
                <a:solidFill>
                  <a:srgbClr val="7030A0"/>
                </a:solidFill>
              </a:rPr>
              <a:t>Learning from effective leadership of change is vital, traditional leadership models have already failed.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977F154-E1AA-FD4F-B8CA-078333DC64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shiv book summary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0441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03B59333-11A1-A24F-849B-58A4F524EF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7030A0"/>
                </a:solidFill>
              </a:rPr>
              <a:t>4 questions of leadership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FA98B81-0C29-9643-BA6B-69BF9C1D7C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Why don’t organizations always behave rationally?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What do I need to do and what do I expect from others?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What do I do when we meet bumps on the road?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How do I build purpose, belonging and mental health?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E7DF2A1B-CBB8-3C4C-8FFD-ACC9B6D052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shiv book summary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77114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6E39CD-ABB7-884F-BD61-76D3926402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903473"/>
          </a:xfrm>
        </p:spPr>
        <p:txBody>
          <a:bodyPr/>
          <a:lstStyle/>
          <a:p>
            <a:r>
              <a:rPr lang="en-US" b="1" dirty="0">
                <a:solidFill>
                  <a:srgbClr val="7030A0"/>
                </a:solidFill>
              </a:rPr>
              <a:t>Positive pressure for change comes form ambition, expectations, peers, real world events or personal development. When it becomes stress then it damages individuals and organizations.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A882AF4-C157-204B-AD5E-34BDBCFD97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shiv book summary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54402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6E39CD-ABB7-884F-BD61-76D3926402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903473"/>
          </a:xfrm>
        </p:spPr>
        <p:txBody>
          <a:bodyPr/>
          <a:lstStyle/>
          <a:p>
            <a:r>
              <a:rPr lang="en-US" b="1" dirty="0">
                <a:solidFill>
                  <a:srgbClr val="7030A0"/>
                </a:solidFill>
              </a:rPr>
              <a:t>Organizational life is not simple and it consequently does not respond predictably to simple prescriptions of change.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A5EAD7E-3EFE-C04B-8065-A5F789357D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shiv book summary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33474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6E39CD-ABB7-884F-BD61-76D3926402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903473"/>
          </a:xfrm>
        </p:spPr>
        <p:txBody>
          <a:bodyPr/>
          <a:lstStyle/>
          <a:p>
            <a:r>
              <a:rPr lang="en-US" b="1" dirty="0">
                <a:solidFill>
                  <a:srgbClr val="7030A0"/>
                </a:solidFill>
              </a:rPr>
              <a:t>Change is an accident waiting to happen, involves a complex system and new language</a:t>
            </a:r>
            <a:br>
              <a:rPr lang="en-US" b="1" dirty="0">
                <a:solidFill>
                  <a:srgbClr val="7030A0"/>
                </a:solidFill>
              </a:rPr>
            </a:br>
            <a:br>
              <a:rPr lang="en-US" b="1" dirty="0">
                <a:solidFill>
                  <a:srgbClr val="7030A0"/>
                </a:solidFill>
              </a:rPr>
            </a:br>
            <a:r>
              <a:rPr lang="en-US" b="1" dirty="0">
                <a:solidFill>
                  <a:srgbClr val="7030A0"/>
                </a:solidFill>
              </a:rPr>
              <a:t>Leaders play the game of over relying on experience.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75F168C-1FFD-FF41-A30E-6EA7E7A30D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shiv book summary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85376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58</TotalTime>
  <Words>1091</Words>
  <Application>Microsoft Macintosh PowerPoint</Application>
  <PresentationFormat>Widescreen</PresentationFormat>
  <Paragraphs>124</Paragraphs>
  <Slides>32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6" baseType="lpstr">
      <vt:lpstr>Arial</vt:lpstr>
      <vt:lpstr>Calibri</vt:lpstr>
      <vt:lpstr>Calibri Light</vt:lpstr>
      <vt:lpstr>Office Theme</vt:lpstr>
      <vt:lpstr>A question of leadership</vt:lpstr>
      <vt:lpstr>Keith Leslie is a leadership mentor, speaker and writer based out of London. He started with Shell, then joined McKinsey and then retired with Deloitte.</vt:lpstr>
      <vt:lpstr>Leading change is no longer just for the manager, CEO or consultant, we can all learn and benefit from stories of leaders at all levels. Leading change is important in a company, in charities, in community groups, in a school, in society</vt:lpstr>
      <vt:lpstr>Our organizations embark on a new direction, self selected by the leader or compelled by the market.  Change is incremental and impersonal, but continuous and relentless.</vt:lpstr>
      <vt:lpstr>Learning from effective leadership of change is vital, traditional leadership models have already failed.</vt:lpstr>
      <vt:lpstr>4 questions of leadership</vt:lpstr>
      <vt:lpstr>Positive pressure for change comes form ambition, expectations, peers, real world events or personal development. When it becomes stress then it damages individuals and organizations.</vt:lpstr>
      <vt:lpstr>Organizational life is not simple and it consequently does not respond predictably to simple prescriptions of change.</vt:lpstr>
      <vt:lpstr>Change is an accident waiting to happen, involves a complex system and new language  Leaders play the game of over relying on experience.</vt:lpstr>
      <vt:lpstr>Day to day operational judgements keep complex systems going. Operational judgements are not the job of senior leaders.</vt:lpstr>
      <vt:lpstr>Most companies play the hindsight bias and the blame game.</vt:lpstr>
      <vt:lpstr>PowerPoint Presentation</vt:lpstr>
      <vt:lpstr>In most organizations , people spend less than 50 % of their time on their primary task, the task that defines their role. Most people spend their time very thinly.</vt:lpstr>
      <vt:lpstr>Relying on past experience is a seductive coping strategy.</vt:lpstr>
      <vt:lpstr>Misapplied experience + distrust = 3 games  1. I want focus on execution 2. I have the plan 3. I want to make a big move that changes everything  </vt:lpstr>
      <vt:lpstr>Organizations respond by playing the game, what gets measured gets gamed.</vt:lpstr>
      <vt:lpstr>Games can end badly , with everyone losing</vt:lpstr>
      <vt:lpstr>Change is messy complex and destabilizing, over long periods of time, with leaders and organizations vulnerable to game playing rather than doing real work.</vt:lpstr>
      <vt:lpstr>Critical problems are crisis where the situation demands a commander. E.g. there is a fire, leave now and via this exit. Tame problems are complex but amenable to routine and demands a manager who lays out the process. E.g. it is a complex heart surgery but the surgeons now their way. Wicked problems are complex, with unclear cause and effect. This needs collective action and a leader who asks the right questions. E.g. tackling obesity and national healthcare</vt:lpstr>
      <vt:lpstr>Adaptive leadership is about :  lead across networks without direct authority Lead organizations deliberately into productive distress Adopt a more experimental, incremental approach.</vt:lpstr>
      <vt:lpstr>Doing real work in teams</vt:lpstr>
      <vt:lpstr>Doing real work together</vt:lpstr>
      <vt:lpstr>Communicating for impact</vt:lpstr>
      <vt:lpstr>Organization response when they face bumps </vt:lpstr>
      <vt:lpstr>PowerPoint Presentation</vt:lpstr>
      <vt:lpstr>Purpose , connection and belonging are fundamental to human organizations and especially to the new generation of employees.</vt:lpstr>
      <vt:lpstr>During a crisis, trust depends on being visibly ‘all in this together’</vt:lpstr>
      <vt:lpstr>The sense of organizational belonging drives how much discretionary effort they invest to change.</vt:lpstr>
      <vt:lpstr>Senior leaders are frustrated with culture, because it is powerful, invisible and uncontrolled.</vt:lpstr>
      <vt:lpstr>The old model of change is wrong which is about the right answer, the leaders and quick wins.</vt:lpstr>
      <vt:lpstr>Organizations defend the status quo by focusing on their internal world of power groups and stocking wit conventional wisdom, limiting change till there is a visible disaster.</vt:lpstr>
      <vt:lpstr>Culture is many things…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question of leadership</dc:title>
  <dc:creator>Shiv Shivakumar</dc:creator>
  <cp:lastModifiedBy>Shiv Shivakumar</cp:lastModifiedBy>
  <cp:revision>9</cp:revision>
  <dcterms:created xsi:type="dcterms:W3CDTF">2021-03-29T05:33:05Z</dcterms:created>
  <dcterms:modified xsi:type="dcterms:W3CDTF">2021-03-29T06:41:13Z</dcterms:modified>
</cp:coreProperties>
</file>