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796FB-C520-6F43-A571-8FB48B814901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C5306-0C6D-4F4E-83DA-6EF96995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E23AE-E814-EA47-A694-5AFD9D37F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57AF3-AC0D-7243-BF17-A678DC557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CB160-F9B0-6347-9971-7332796B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DF25-B1E4-904C-9DC4-DC937FEEE167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D5E64-B79B-3E48-9D87-EB8018DCB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5D7B-F99F-C740-ADD5-CE3DED967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4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5147-8804-4B4A-B1F9-D35E9556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D5FCC-BCC6-E642-BA67-E8F9EDEAC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FC2E4-B1E3-4C41-804F-E18528B6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3B13-DB25-2B43-8258-47935A14B4C7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85318-1483-9545-82A5-1BDF5EBE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8E01-748B-2046-BB1A-44A40BE8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5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32722-4BC9-3B4E-A4D8-ECE83E8BB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8D424C-15D4-334F-99EE-5B3219861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8CB4E-927A-C147-92D7-24AA39AC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FDA1-F5D8-1A4C-B8BF-CC910ED28121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C5D46-6993-844B-8D82-1EC40B4F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56A13-7DE4-DA4D-A150-9923970F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1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CFBB-BFDF-774E-B5C4-10819BF38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5DE58-56FB-1B44-AA0B-56FDD384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D600F-6E9A-B04E-B2B1-1098D128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5428-63DC-284F-B937-985E291D2027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808F9-4FB1-684A-AEB4-1D9076E1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B52CB-DD12-824C-895D-1C5C0713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1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8A79B-8C59-954A-B713-31EBFAA3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2016A-0E10-F444-AC75-96AFBEEB1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39131-1331-F64E-AD33-46FE001F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754E-2C9C-2643-BA40-353E0D81B57D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B19AA-1CE2-2241-9686-29EACE7F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6AF85-70D4-9E44-9F59-FDABD004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5504-3F92-E644-A66B-D3E430E7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E2EF8-6147-F743-81FE-F8BEBA998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83D73-E312-5B45-B9BA-E0322A200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9A1F4-78FC-1D46-98EF-4E579AC0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DB-93A2-7541-AA4E-7BB1667EF10C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BDEB4-6237-7047-AF3C-EBE84899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3B85-CABF-A942-A3EE-CBEC1BDE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4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9AAC-1BEB-CC44-B16E-357A254F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BEF6C-F1A7-1748-9198-3E733F399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0E0C1-56D0-D14A-8871-906764945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9EEF9-FE27-864D-AABA-E2006F89E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611A6-B1BB-864F-B2C9-D4BD5E4DA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887B8-19E9-3A41-97EB-FE2F131D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6B13-D72E-D549-AA4E-3F4BC65D8545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1B387-312A-4940-88C2-C82F0F3C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E5F1E-E5CA-A346-A703-10CB7DD8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2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312A-9CC0-A248-B549-615AFCA2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991FB-9B1F-C44B-A50B-2F99B54C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916-B2F0-9841-B29D-864F108F08DA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66932-25AC-814E-8293-2BCAD582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0EF01-12C0-3547-9619-41E5FE59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2A8F7-6D7E-1B4F-979B-5A860AC2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93-6D1D-224A-996C-80C3CE191B27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0D6A8-3969-0342-9EB9-000FDD372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624F9-BD68-8C47-9B5B-89AB3C90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5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E103-8B77-D04C-BB91-3C382B89F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A69FA-51E7-1C43-807F-FCB81DCA4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C4D4C-A78B-2444-BEA0-09B22F5E2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06549-D3BF-724D-A924-1EF6EE55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B576-687C-E14B-9E88-D820908399B7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5C415-9A2C-BE40-BDC9-457E2211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F4B24-A3D5-0142-9939-209C3E5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6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B7F-9AFD-DB4E-A19D-3FD7ADF99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62F0D-DC79-F14E-8C3B-4148E4052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98812-D596-694D-994E-B81D337A3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6D82-DD38-C84C-A379-DF999E52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1A98-A3F3-074B-820D-9EAF279BA4C3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46488-955B-1B46-9258-86E008DE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65EDB-DB1C-CE4A-A927-FA8F5818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1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CEBAC-801D-6440-90E8-26E0DDAE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2AD56-1F60-DF43-B83D-8A0222EC8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7CC20-9FAC-2340-8777-9481520C0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3ED0-93BE-7E44-9758-D1C9B7837AFC}" type="datetime1">
              <a:rPr lang="en-IN" smtClean="0"/>
              <a:t>29/03/21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A1040-38D2-BB4F-9564-0B0A68296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shiv book summary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EE2D7-12A4-6A45-859D-D02EEB93A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948D-2E44-0742-9FA6-333CD02DA4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22DC-758F-D54C-AE35-F78077E3C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 question of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035D8-9142-224E-93A4-68A5872F1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Leading Organizational change in times of crisis</a:t>
            </a:r>
          </a:p>
          <a:p>
            <a:r>
              <a:rPr lang="en-US" b="1" dirty="0">
                <a:solidFill>
                  <a:srgbClr val="FF0000"/>
                </a:solidFill>
              </a:rPr>
              <a:t>Keith Leslie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C8BD5-8D48-3545-9C38-ECAA9F7D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39CD-ABB7-884F-BD61-76D3926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Day to day operational judgements keep complex systems going. Operational judgements are not the job of senior leaders.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CD7968-B211-8C42-89E7-2A2B3E00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3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39CD-ABB7-884F-BD61-76D3926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Most companies play the hindsight bias and the blame game.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6D404-42FB-824F-ABAF-FA9BAD74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8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9BB978-B445-1541-A360-0F4C2642B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36308"/>
              </p:ext>
            </p:extLst>
          </p:nvPr>
        </p:nvGraphicFramePr>
        <p:xfrm>
          <a:off x="2032000" y="1865421"/>
          <a:ext cx="8128000" cy="362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3173254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4539314"/>
                    </a:ext>
                  </a:extLst>
                </a:gridCol>
              </a:tblGrid>
              <a:tr h="789644">
                <a:tc>
                  <a:txBody>
                    <a:bodyPr/>
                    <a:lstStyle/>
                    <a:p>
                      <a:r>
                        <a:rPr lang="en-US" dirty="0"/>
                        <a:t>Don’t 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381699"/>
                  </a:ext>
                </a:extLst>
              </a:tr>
              <a:tr h="2471502">
                <a:tc>
                  <a:txBody>
                    <a:bodyPr/>
                    <a:lstStyle/>
                    <a:p>
                      <a:r>
                        <a:rPr lang="en-US" dirty="0"/>
                        <a:t>What caused the failure?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What went wrong?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What did the front line do?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Why was the strategy not implemented?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kept the system stable so long and when was it prone to failure?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What change to catalyze the failure?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What is the balance of central and front line action required?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How can this system change without inevitable failure?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809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A0FB64-E4EA-7943-BEC4-2B44C444F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6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CE7F-38C7-384E-9BAD-7815DE4E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5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 most organizations , people spend less than 50 % of their time on their primary task, the task that defines their role. Most people spend their time very thinly.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EE463-57F5-E74A-B919-7A8A60B5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CE7F-38C7-384E-9BAD-7815DE4E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5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Relying on past experience is a seductive coping strategy.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B1618E-65E0-544E-A2FD-461B5F41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10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CE7F-38C7-384E-9BAD-7815DE4E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57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Misapplied experience + distrust = 3 games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1. I want focus on execution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2. I have the plan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3. I want to make a big move that changes everything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394DE-312E-0A46-BD18-C4ABB507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3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308C-3A26-F347-A321-297BA473B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Organizations respond by playing the game, what gets measured gets gamed.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CA019-2238-9243-AE44-CE92B15D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93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145CFA-39A3-0941-AD1D-9A38C6EF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Games can end badly , with everyone losing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FC3EE-BFA4-794C-9A6F-47F821282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Dishonesty and lip service at middle management breeds acceptance of ‘what I say is not my responsibility’</a:t>
            </a:r>
          </a:p>
          <a:p>
            <a:r>
              <a:rPr lang="en-US" dirty="0"/>
              <a:t>Front line keeps their head down and keeps things as is while head office play their games hoping this fad will blow over.</a:t>
            </a:r>
          </a:p>
          <a:p>
            <a:r>
              <a:rPr lang="en-US" dirty="0"/>
              <a:t>Acknowledge the games that get played and guard against groupthink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3EE1D-8B00-1A44-B580-4EEEE182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21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DAB0-DAF5-B24D-A284-7AFFAE9F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4658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Change is messy complex and destabilizing, over long periods of time, with leaders and organizations vulnerable to game playing rather than doing real work.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62565-7919-8448-8E6E-3F763F18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1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DAB0-DAF5-B24D-A284-7AFFAE9F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4658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7030A0"/>
                </a:solidFill>
              </a:rPr>
              <a:t>Critical problems </a:t>
            </a:r>
            <a:r>
              <a:rPr lang="en-US" sz="3600" b="1" dirty="0">
                <a:solidFill>
                  <a:srgbClr val="7030A0"/>
                </a:solidFill>
              </a:rPr>
              <a:t>are crisis where the situation demands a commander. E.g. there is a fire, leave now and via this exit.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600" b="1" u="sng" dirty="0">
                <a:solidFill>
                  <a:srgbClr val="7030A0"/>
                </a:solidFill>
              </a:rPr>
              <a:t>Tame problems </a:t>
            </a:r>
            <a:r>
              <a:rPr lang="en-US" sz="3600" b="1" dirty="0">
                <a:solidFill>
                  <a:srgbClr val="7030A0"/>
                </a:solidFill>
              </a:rPr>
              <a:t>are complex but amenable to routine and demands a manager who lays out the process. E.g. it is a complex heart surgery but the surgeons now their way.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600" b="1" u="sng" dirty="0">
                <a:solidFill>
                  <a:srgbClr val="7030A0"/>
                </a:solidFill>
              </a:rPr>
              <a:t>Wicked problems </a:t>
            </a:r>
            <a:r>
              <a:rPr lang="en-US" sz="3600" b="1" dirty="0">
                <a:solidFill>
                  <a:srgbClr val="7030A0"/>
                </a:solidFill>
              </a:rPr>
              <a:t>are complex, with unclear cause and effect. This needs collective action and a leader who asks the right questions. E.g. tackling obesity and national healthcare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A3EC6-B2AD-1C47-AD37-6ACF83F1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8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2168-54E8-244D-BAC6-7D4FB624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754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Keith Leslie is a leadership mentor, speaker and writer based out of London.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He started with Shell, then joined McKinsey and then retired with Deloitte.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D3023-D31C-C247-8848-E72994DC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25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5FA3-E1AE-1D40-AA0B-F3665FB2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4658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Adaptive leadership is about :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lead across networks without direct authority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Lead organizations deliberately into productive distress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Adopt a more experimental, incremental approach.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69D64-5840-174A-8A87-FA2E9053C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34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1F17C5-B049-7E4C-AB49-75DFD821A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Doing real work in teams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97A9C-6006-FF41-9E7E-D89AF870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team?</a:t>
            </a:r>
          </a:p>
          <a:p>
            <a:r>
              <a:rPr lang="en-US" dirty="0"/>
              <a:t>Is this real work?</a:t>
            </a:r>
          </a:p>
          <a:p>
            <a:r>
              <a:rPr lang="en-US" dirty="0"/>
              <a:t>Do I have to like my colleagues on the team?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9887C2-6FC2-BB47-8C87-3749E56E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2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A873-17A0-BF4F-9B44-BADCD940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Doing real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07E01-50CD-774A-BFB8-54DE59DF4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Cycling through action and reflection</a:t>
            </a:r>
          </a:p>
          <a:p>
            <a:r>
              <a:rPr lang="en-US" dirty="0"/>
              <a:t>Aligning direction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C36E0-2465-E54E-B855-EDB95E46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75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D01A-B899-4A43-B1CA-8B06468F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Communicating for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5190-6FB0-8844-97D3-CA882B84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Liking - to influence people , win friends</a:t>
            </a:r>
          </a:p>
          <a:p>
            <a:r>
              <a:rPr lang="en-US" dirty="0"/>
              <a:t>Reciprocity - give what u want to receive</a:t>
            </a:r>
          </a:p>
          <a:p>
            <a:r>
              <a:rPr lang="en-US" dirty="0"/>
              <a:t>Social power, - use peer power</a:t>
            </a:r>
          </a:p>
          <a:p>
            <a:r>
              <a:rPr lang="en-US" dirty="0"/>
              <a:t>Consistency - make commitments active and public</a:t>
            </a:r>
          </a:p>
          <a:p>
            <a:r>
              <a:rPr lang="en-US" dirty="0"/>
              <a:t>Authority-  don’t assume your expertise is self evident</a:t>
            </a:r>
          </a:p>
          <a:p>
            <a:r>
              <a:rPr lang="en-US" dirty="0"/>
              <a:t>Scarcity – Use exclusive information to persuade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82A20-DFB7-B941-8848-C3ED187A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39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BCB428-AA78-5349-A039-D06B8D2B5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Organization response when they face bumps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9846D-7A79-2148-B346-6242ADEB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one bad apple</a:t>
            </a:r>
          </a:p>
          <a:p>
            <a:r>
              <a:rPr lang="en-US" dirty="0"/>
              <a:t>Add more process</a:t>
            </a:r>
          </a:p>
          <a:p>
            <a:r>
              <a:rPr lang="en-US" dirty="0"/>
              <a:t>Lets train more people in this area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AA6BC4-E853-D247-BD15-FE2D6AEF0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66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A87638-EDFF-6644-92DC-5963B4246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98637"/>
              </p:ext>
            </p:extLst>
          </p:nvPr>
        </p:nvGraphicFramePr>
        <p:xfrm>
          <a:off x="2032000" y="862887"/>
          <a:ext cx="8128000" cy="497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641">
                  <a:extLst>
                    <a:ext uri="{9D8B030D-6E8A-4147-A177-3AD203B41FA5}">
                      <a16:colId xmlns:a16="http://schemas.microsoft.com/office/drawing/2014/main" val="307688887"/>
                    </a:ext>
                  </a:extLst>
                </a:gridCol>
                <a:gridCol w="5169359">
                  <a:extLst>
                    <a:ext uri="{9D8B030D-6E8A-4147-A177-3AD203B41FA5}">
                      <a16:colId xmlns:a16="http://schemas.microsoft.com/office/drawing/2014/main" val="1385536220"/>
                    </a:ext>
                  </a:extLst>
                </a:gridCol>
              </a:tblGrid>
              <a:tr h="1658685">
                <a:tc>
                  <a:txBody>
                    <a:bodyPr/>
                    <a:lstStyle/>
                    <a:p>
                      <a:r>
                        <a:rPr lang="en-US" dirty="0"/>
                        <a:t>1980 – 1998</a:t>
                      </a:r>
                    </a:p>
                    <a:p>
                      <a:r>
                        <a:rPr lang="en-US" dirty="0"/>
                        <a:t>Driving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Headcount and cost reduction</a:t>
                      </a:r>
                    </a:p>
                    <a:p>
                      <a:r>
                        <a:rPr lang="en-US" dirty="0"/>
                        <a:t>Internal business unit competition</a:t>
                      </a:r>
                    </a:p>
                    <a:p>
                      <a:r>
                        <a:rPr lang="en-US" dirty="0"/>
                        <a:t>World best practice benchmarking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123964"/>
                  </a:ext>
                </a:extLst>
              </a:tr>
              <a:tr h="1658685">
                <a:tc>
                  <a:txBody>
                    <a:bodyPr/>
                    <a:lstStyle/>
                    <a:p>
                      <a:r>
                        <a:rPr lang="en-US" dirty="0"/>
                        <a:t>1998 – 2005</a:t>
                      </a:r>
                    </a:p>
                    <a:p>
                      <a:r>
                        <a:rPr lang="en-US" dirty="0"/>
                        <a:t>Working as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processes</a:t>
                      </a:r>
                    </a:p>
                    <a:p>
                      <a:r>
                        <a:rPr lang="en-US" dirty="0"/>
                        <a:t>Elimination of internal playing shop and competition</a:t>
                      </a:r>
                    </a:p>
                    <a:p>
                      <a:r>
                        <a:rPr lang="en-US" dirty="0"/>
                        <a:t>Outsourcing  customer contact, IT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376793"/>
                  </a:ext>
                </a:extLst>
              </a:tr>
              <a:tr h="1658685">
                <a:tc>
                  <a:txBody>
                    <a:bodyPr/>
                    <a:lstStyle/>
                    <a:p>
                      <a:r>
                        <a:rPr lang="en-US" dirty="0"/>
                        <a:t>2004- onwards</a:t>
                      </a:r>
                    </a:p>
                    <a:p>
                      <a:r>
                        <a:rPr lang="en-US" dirty="0"/>
                        <a:t>Customer/stakeholder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Insourcing critical functions – customer contact, engineering</a:t>
                      </a:r>
                    </a:p>
                    <a:p>
                      <a:r>
                        <a:rPr lang="en-US" dirty="0"/>
                        <a:t>Exploring unique assets gas, nuclear,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91228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2427A9-2A97-C24A-8B78-B5147DB0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41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Purpose , connection and belonging are fundamental to human organizations and especially to the new generation of employees.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BDB81-9B14-0A49-BB5A-5723B6F4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9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During a crisis, trust depends on being visibly ‘all in this together’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4A43C-86DD-B541-B6F8-E6816AE3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94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sense of organizational belonging drives how much discretionary effort they invest to change.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D50E2-19FB-014F-8ED6-B4CE8D2B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91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Senior leaders are frustrated with culture, because it is powerful, invisible and uncontrolled.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928A5-5075-9B41-8A44-E1DF8216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2168-54E8-244D-BAC6-7D4FB624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754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Leading change is no longer just for the manager, CEO or consultant, we can all learn and benefit from stories of leaders at all levels.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Leading change is important in a company, in charities, in community groups, in a school, in society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A8AB1-EDB9-1246-BB56-191F56FA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15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old model of change is wrong which is about the right answer, the leaders and quick wins.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C2A5D-48C3-5D40-99F0-DF391624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4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18A-9B5E-6841-AC8E-5BC553F5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0591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Organizations defend the status quo by focusing on their internal world of power groups and stocking wit conventional wisdom, limiting change till there is a visible disaster.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21545-C899-A44D-907A-D04A8F09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86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0051EE-187B-B64B-978F-95F74931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Culture is many things…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8423E-4ECC-4045-845D-56CF1E526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culture – clearly understood but uncodified</a:t>
            </a:r>
          </a:p>
          <a:p>
            <a:endParaRPr lang="en-US" dirty="0"/>
          </a:p>
          <a:p>
            <a:r>
              <a:rPr lang="en-US" dirty="0"/>
              <a:t>Organizational culture- followed by groups across the organization at scale</a:t>
            </a:r>
          </a:p>
          <a:p>
            <a:endParaRPr lang="en-US" dirty="0"/>
          </a:p>
          <a:p>
            <a:r>
              <a:rPr lang="en-US" dirty="0"/>
              <a:t>Behavioral culture – govern trade offs made by leaders and what leaders pay attention to</a:t>
            </a:r>
          </a:p>
          <a:p>
            <a:endParaRPr lang="en-US" dirty="0"/>
          </a:p>
          <a:p>
            <a:r>
              <a:rPr lang="en-US" dirty="0"/>
              <a:t>Norms exhibit power without authority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817783-F458-294B-A1E8-7EA45158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0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2168-54E8-244D-BAC6-7D4FB624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754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Our organizations embark on a new direction, self selected by the leader or compelled by the market.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Change is incremental and impersonal, but continuous and relentless.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DA130-17B5-3A4E-B4DD-D97E60D1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1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2168-54E8-244D-BAC6-7D4FB624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754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Learning from effective leadership of change is vital, traditional leadership models have already failed.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7F154-E1AA-FD4F-B8CA-078333DC6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B59333-11A1-A24F-849B-58A4F524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4 questions of leadership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8B81-0C29-9643-BA6B-69BF9C1D7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Why don’t organizations always behave rationally?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I need to do and what do I expect from others?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I do when we meet bumps on the road?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I build purpose, belonging and mental health?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DF2A1B-CBB8-3C4C-8FFD-ACC9B6D0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1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39CD-ABB7-884F-BD61-76D3926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Positive pressure for change comes form ambition, expectations, peers, real world events or personal development. When it becomes stress then it damages individuals and organizations.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82AF4-C157-204B-AD5E-34BDBCFD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4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39CD-ABB7-884F-BD61-76D3926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Organizational life is not simple and it consequently does not respond predictably to simple prescriptions of change.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EAD7E-3EFE-C04B-8065-A5F78935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4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39CD-ABB7-884F-BD61-76D3926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3473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Change is an accident waiting to happen, involves a complex system and new language</a:t>
            </a:r>
            <a:br>
              <a:rPr lang="en-US" b="1" dirty="0">
                <a:solidFill>
                  <a:srgbClr val="7030A0"/>
                </a:solidFill>
              </a:rPr>
            </a:b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Leaders play the game of over relying on experience.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F168C-1FFD-FF41-A30E-6EA7E7A3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shiv book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3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1091</Words>
  <Application>Microsoft Macintosh PowerPoint</Application>
  <PresentationFormat>Widescreen</PresentationFormat>
  <Paragraphs>124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A question of leadership</vt:lpstr>
      <vt:lpstr>Keith Leslie is a leadership mentor, speaker and writer based out of London. He started with Shell, then joined McKinsey and then retired with Deloitte.</vt:lpstr>
      <vt:lpstr>Leading change is no longer just for the manager, CEO or consultant, we can all learn and benefit from stories of leaders at all levels. Leading change is important in a company, in charities, in community groups, in a school, in society</vt:lpstr>
      <vt:lpstr>Our organizations embark on a new direction, self selected by the leader or compelled by the market.  Change is incremental and impersonal, but continuous and relentless.</vt:lpstr>
      <vt:lpstr>Learning from effective leadership of change is vital, traditional leadership models have already failed.</vt:lpstr>
      <vt:lpstr>4 questions of leadership</vt:lpstr>
      <vt:lpstr>Positive pressure for change comes form ambition, expectations, peers, real world events or personal development. When it becomes stress then it damages individuals and organizations.</vt:lpstr>
      <vt:lpstr>Organizational life is not simple and it consequently does not respond predictably to simple prescriptions of change.</vt:lpstr>
      <vt:lpstr>Change is an accident waiting to happen, involves a complex system and new language  Leaders play the game of over relying on experience.</vt:lpstr>
      <vt:lpstr>Day to day operational judgements keep complex systems going. Operational judgements are not the job of senior leaders.</vt:lpstr>
      <vt:lpstr>Most companies play the hindsight bias and the blame game.</vt:lpstr>
      <vt:lpstr>PowerPoint Presentation</vt:lpstr>
      <vt:lpstr>In most organizations , people spend less than 50 % of their time on their primary task, the task that defines their role. Most people spend their time very thinly.</vt:lpstr>
      <vt:lpstr>Relying on past experience is a seductive coping strategy.</vt:lpstr>
      <vt:lpstr>Misapplied experience + distrust = 3 games  1. I want focus on execution 2. I have the plan 3. I want to make a big move that changes everything  </vt:lpstr>
      <vt:lpstr>Organizations respond by playing the game, what gets measured gets gamed.</vt:lpstr>
      <vt:lpstr>Games can end badly , with everyone losing</vt:lpstr>
      <vt:lpstr>Change is messy complex and destabilizing, over long periods of time, with leaders and organizations vulnerable to game playing rather than doing real work.</vt:lpstr>
      <vt:lpstr>Critical problems are crisis where the situation demands a commander. E.g. there is a fire, leave now and via this exit. Tame problems are complex but amenable to routine and demands a manager who lays out the process. E.g. it is a complex heart surgery but the surgeons now their way. Wicked problems are complex, with unclear cause and effect. This needs collective action and a leader who asks the right questions. E.g. tackling obesity and national healthcare</vt:lpstr>
      <vt:lpstr>Adaptive leadership is about :  lead across networks without direct authority Lead organizations deliberately into productive distress Adopt a more experimental, incremental approach.</vt:lpstr>
      <vt:lpstr>Doing real work in teams</vt:lpstr>
      <vt:lpstr>Doing real work together</vt:lpstr>
      <vt:lpstr>Communicating for impact</vt:lpstr>
      <vt:lpstr>Organization response when they face bumps </vt:lpstr>
      <vt:lpstr>PowerPoint Presentation</vt:lpstr>
      <vt:lpstr>Purpose , connection and belonging are fundamental to human organizations and especially to the new generation of employees.</vt:lpstr>
      <vt:lpstr>During a crisis, trust depends on being visibly ‘all in this together’</vt:lpstr>
      <vt:lpstr>The sense of organizational belonging drives how much discretionary effort they invest to change.</vt:lpstr>
      <vt:lpstr>Senior leaders are frustrated with culture, because it is powerful, invisible and uncontrolled.</vt:lpstr>
      <vt:lpstr>The old model of change is wrong which is about the right answer, the leaders and quick wins.</vt:lpstr>
      <vt:lpstr>Organizations defend the status quo by focusing on their internal world of power groups and stocking wit conventional wisdom, limiting change till there is a visible disaster.</vt:lpstr>
      <vt:lpstr>Culture is many things…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question of leadership</dc:title>
  <dc:creator>Shiv Shivakumar</dc:creator>
  <cp:lastModifiedBy>Shiv Shivakumar</cp:lastModifiedBy>
  <cp:revision>9</cp:revision>
  <dcterms:created xsi:type="dcterms:W3CDTF">2021-03-29T05:33:05Z</dcterms:created>
  <dcterms:modified xsi:type="dcterms:W3CDTF">2021-03-29T06:41:13Z</dcterms:modified>
</cp:coreProperties>
</file>