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0"/>
  </p:notesMasterIdLst>
  <p:sldIdLst>
    <p:sldId id="256" r:id="rId2"/>
    <p:sldId id="332" r:id="rId3"/>
    <p:sldId id="310" r:id="rId4"/>
    <p:sldId id="311" r:id="rId5"/>
    <p:sldId id="312"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13" r:id="rId59"/>
    <p:sldId id="314" r:id="rId60"/>
    <p:sldId id="315" r:id="rId61"/>
    <p:sldId id="316" r:id="rId62"/>
    <p:sldId id="317" r:id="rId63"/>
    <p:sldId id="318" r:id="rId64"/>
    <p:sldId id="319" r:id="rId65"/>
    <p:sldId id="30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3"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648"/>
  </p:normalViewPr>
  <p:slideViewPr>
    <p:cSldViewPr snapToGrid="0" snapToObjects="1">
      <p:cViewPr varScale="1">
        <p:scale>
          <a:sx n="121" d="100"/>
          <a:sy n="121" d="100"/>
        </p:scale>
        <p:origin x="760" y="184"/>
      </p:cViewPr>
      <p:guideLst/>
    </p:cSldViewPr>
  </p:slideViewPr>
  <p:notesTextViewPr>
    <p:cViewPr>
      <p:scale>
        <a:sx n="1" d="1"/>
        <a:sy n="1" d="1"/>
      </p:scale>
      <p:origin x="0" y="0"/>
    </p:cViewPr>
  </p:notesTextViewPr>
  <p:sorterViewPr>
    <p:cViewPr>
      <p:scale>
        <a:sx n="109" d="100"/>
        <a:sy n="109"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7E292-BC21-B244-B9B9-6A9CBFD9B954}" type="datetimeFigureOut">
              <a:rPr lang="en-US" smtClean="0"/>
              <a:t>4/21/21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853BE-DD0C-FD47-9FE6-204C20EBD3EC}" type="slidenum">
              <a:rPr lang="en-US" smtClean="0"/>
              <a:t>‹#›</a:t>
            </a:fld>
            <a:endParaRPr lang="en-US"/>
          </a:p>
        </p:txBody>
      </p:sp>
    </p:spTree>
    <p:extLst>
      <p:ext uri="{BB962C8B-B14F-4D97-AF65-F5344CB8AC3E}">
        <p14:creationId xmlns:p14="http://schemas.microsoft.com/office/powerpoint/2010/main" val="20072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09CB-D220-0D4A-8355-B9742E3DE4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4B1166-6A92-FC40-B22A-53A1FFC1DF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C2D96C-1AE4-EE4A-8286-391BF3ABBAB8}"/>
              </a:ext>
            </a:extLst>
          </p:cNvPr>
          <p:cNvSpPr>
            <a:spLocks noGrp="1"/>
          </p:cNvSpPr>
          <p:nvPr>
            <p:ph type="dt" sz="half" idx="10"/>
          </p:nvPr>
        </p:nvSpPr>
        <p:spPr/>
        <p:txBody>
          <a:bodyPr/>
          <a:lstStyle/>
          <a:p>
            <a:fld id="{D7EAD1C0-B487-4144-B82E-C46396B6B26B}" type="datetime1">
              <a:rPr lang="en-IN" smtClean="0"/>
              <a:t>21/04/21</a:t>
            </a:fld>
            <a:endParaRPr lang="en-US" dirty="0"/>
          </a:p>
        </p:txBody>
      </p:sp>
      <p:sp>
        <p:nvSpPr>
          <p:cNvPr id="5" name="Footer Placeholder 4">
            <a:extLst>
              <a:ext uri="{FF2B5EF4-FFF2-40B4-BE49-F238E27FC236}">
                <a16:creationId xmlns:a16="http://schemas.microsoft.com/office/drawing/2014/main" id="{5081D500-1E01-0848-B260-5D17859E4004}"/>
              </a:ext>
            </a:extLst>
          </p:cNvPr>
          <p:cNvSpPr>
            <a:spLocks noGrp="1"/>
          </p:cNvSpPr>
          <p:nvPr>
            <p:ph type="ftr" sz="quarter" idx="11"/>
          </p:nvPr>
        </p:nvSpPr>
        <p:spPr/>
        <p:txBody>
          <a:bodyPr/>
          <a:lstStyle/>
          <a:p>
            <a:r>
              <a:rPr lang="en-US"/>
              <a:t>Changing Gear - Shiv's Book Summary</a:t>
            </a:r>
            <a:endParaRPr lang="en-US" dirty="0"/>
          </a:p>
        </p:txBody>
      </p:sp>
      <p:sp>
        <p:nvSpPr>
          <p:cNvPr id="6" name="Slide Number Placeholder 5">
            <a:extLst>
              <a:ext uri="{FF2B5EF4-FFF2-40B4-BE49-F238E27FC236}">
                <a16:creationId xmlns:a16="http://schemas.microsoft.com/office/drawing/2014/main" id="{A1DB17AE-AEB2-5444-B460-B30B9DC58CCC}"/>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292747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9413-C978-7E4E-A22A-E87115DA06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F6F236-D9A8-0D4B-8503-6113CDD7CC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9207C-2B86-C348-901A-6B2768BB3E1E}"/>
              </a:ext>
            </a:extLst>
          </p:cNvPr>
          <p:cNvSpPr>
            <a:spLocks noGrp="1"/>
          </p:cNvSpPr>
          <p:nvPr>
            <p:ph type="dt" sz="half" idx="10"/>
          </p:nvPr>
        </p:nvSpPr>
        <p:spPr/>
        <p:txBody>
          <a:bodyPr/>
          <a:lstStyle/>
          <a:p>
            <a:fld id="{5F37E726-A2A4-7249-8E9A-E57A4CC33FDB}" type="datetime1">
              <a:rPr lang="en-IN" smtClean="0"/>
              <a:t>21/04/21</a:t>
            </a:fld>
            <a:endParaRPr lang="en-US" dirty="0"/>
          </a:p>
        </p:txBody>
      </p:sp>
      <p:sp>
        <p:nvSpPr>
          <p:cNvPr id="5" name="Footer Placeholder 4">
            <a:extLst>
              <a:ext uri="{FF2B5EF4-FFF2-40B4-BE49-F238E27FC236}">
                <a16:creationId xmlns:a16="http://schemas.microsoft.com/office/drawing/2014/main" id="{1CDDDE90-B6A0-184F-A4A3-2EB1E0637F7B}"/>
              </a:ext>
            </a:extLst>
          </p:cNvPr>
          <p:cNvSpPr>
            <a:spLocks noGrp="1"/>
          </p:cNvSpPr>
          <p:nvPr>
            <p:ph type="ftr" sz="quarter" idx="11"/>
          </p:nvPr>
        </p:nvSpPr>
        <p:spPr/>
        <p:txBody>
          <a:bodyPr/>
          <a:lstStyle/>
          <a:p>
            <a:r>
              <a:rPr lang="en-US"/>
              <a:t>Changing Gear - Shiv's Book Summary</a:t>
            </a:r>
            <a:endParaRPr lang="en-US" dirty="0"/>
          </a:p>
        </p:txBody>
      </p:sp>
      <p:sp>
        <p:nvSpPr>
          <p:cNvPr id="6" name="Slide Number Placeholder 5">
            <a:extLst>
              <a:ext uri="{FF2B5EF4-FFF2-40B4-BE49-F238E27FC236}">
                <a16:creationId xmlns:a16="http://schemas.microsoft.com/office/drawing/2014/main" id="{30C530F2-B52C-B546-B6DC-DDD849DC265F}"/>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123975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8F5A35-4F17-AF40-A925-170CBE958C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CB3EA4-603E-1748-9D97-449E72A125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5D17B-15E1-B445-B135-19BEDA957C04}"/>
              </a:ext>
            </a:extLst>
          </p:cNvPr>
          <p:cNvSpPr>
            <a:spLocks noGrp="1"/>
          </p:cNvSpPr>
          <p:nvPr>
            <p:ph type="dt" sz="half" idx="10"/>
          </p:nvPr>
        </p:nvSpPr>
        <p:spPr/>
        <p:txBody>
          <a:bodyPr/>
          <a:lstStyle/>
          <a:p>
            <a:fld id="{810AFBCE-5FD1-324C-AE8B-A615F8AFAC90}" type="datetime1">
              <a:rPr lang="en-IN" smtClean="0"/>
              <a:t>21/04/21</a:t>
            </a:fld>
            <a:endParaRPr lang="en-US" dirty="0"/>
          </a:p>
        </p:txBody>
      </p:sp>
      <p:sp>
        <p:nvSpPr>
          <p:cNvPr id="5" name="Footer Placeholder 4">
            <a:extLst>
              <a:ext uri="{FF2B5EF4-FFF2-40B4-BE49-F238E27FC236}">
                <a16:creationId xmlns:a16="http://schemas.microsoft.com/office/drawing/2014/main" id="{8CF55D7B-FA92-BB4D-A618-34AA61265B1D}"/>
              </a:ext>
            </a:extLst>
          </p:cNvPr>
          <p:cNvSpPr>
            <a:spLocks noGrp="1"/>
          </p:cNvSpPr>
          <p:nvPr>
            <p:ph type="ftr" sz="quarter" idx="11"/>
          </p:nvPr>
        </p:nvSpPr>
        <p:spPr/>
        <p:txBody>
          <a:bodyPr/>
          <a:lstStyle/>
          <a:p>
            <a:r>
              <a:rPr lang="en-US"/>
              <a:t>Changing Gear - Shiv's Book Summary</a:t>
            </a:r>
            <a:endParaRPr lang="en-US" dirty="0"/>
          </a:p>
        </p:txBody>
      </p:sp>
      <p:sp>
        <p:nvSpPr>
          <p:cNvPr id="6" name="Slide Number Placeholder 5">
            <a:extLst>
              <a:ext uri="{FF2B5EF4-FFF2-40B4-BE49-F238E27FC236}">
                <a16:creationId xmlns:a16="http://schemas.microsoft.com/office/drawing/2014/main" id="{AC181D25-EC85-3041-92D5-6AB8416824FF}"/>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2719674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D8404-1D72-2F44-AA22-D1B44F16B1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E5BE4C-E7BE-414D-8CEA-749EFC3195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12C92-543F-A046-BB6B-D0990C8225AB}"/>
              </a:ext>
            </a:extLst>
          </p:cNvPr>
          <p:cNvSpPr>
            <a:spLocks noGrp="1"/>
          </p:cNvSpPr>
          <p:nvPr>
            <p:ph type="dt" sz="half" idx="10"/>
          </p:nvPr>
        </p:nvSpPr>
        <p:spPr/>
        <p:txBody>
          <a:bodyPr/>
          <a:lstStyle/>
          <a:p>
            <a:fld id="{04983E01-0CE7-314C-AD38-E3D8DE89CF82}" type="datetime1">
              <a:rPr lang="en-IN" smtClean="0"/>
              <a:t>21/04/21</a:t>
            </a:fld>
            <a:endParaRPr lang="en-US" dirty="0"/>
          </a:p>
        </p:txBody>
      </p:sp>
      <p:sp>
        <p:nvSpPr>
          <p:cNvPr id="5" name="Footer Placeholder 4">
            <a:extLst>
              <a:ext uri="{FF2B5EF4-FFF2-40B4-BE49-F238E27FC236}">
                <a16:creationId xmlns:a16="http://schemas.microsoft.com/office/drawing/2014/main" id="{1C7469E2-8D20-1B41-BDCB-8A6383B4E8FF}"/>
              </a:ext>
            </a:extLst>
          </p:cNvPr>
          <p:cNvSpPr>
            <a:spLocks noGrp="1"/>
          </p:cNvSpPr>
          <p:nvPr>
            <p:ph type="ftr" sz="quarter" idx="11"/>
          </p:nvPr>
        </p:nvSpPr>
        <p:spPr/>
        <p:txBody>
          <a:bodyPr/>
          <a:lstStyle/>
          <a:p>
            <a:r>
              <a:rPr lang="en-US"/>
              <a:t>Changing Gear - Shiv's Book Summary</a:t>
            </a:r>
            <a:endParaRPr lang="en-US" dirty="0"/>
          </a:p>
        </p:txBody>
      </p:sp>
      <p:sp>
        <p:nvSpPr>
          <p:cNvPr id="6" name="Slide Number Placeholder 5">
            <a:extLst>
              <a:ext uri="{FF2B5EF4-FFF2-40B4-BE49-F238E27FC236}">
                <a16:creationId xmlns:a16="http://schemas.microsoft.com/office/drawing/2014/main" id="{0DE0EB92-152A-DA48-A62E-5A31A7423BDC}"/>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303568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D32C3-46D9-5944-A796-143D70AFD4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872086-D01F-1C43-9F8D-66FB054A28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16A429-5F53-0944-832C-63FBB2102AB1}"/>
              </a:ext>
            </a:extLst>
          </p:cNvPr>
          <p:cNvSpPr>
            <a:spLocks noGrp="1"/>
          </p:cNvSpPr>
          <p:nvPr>
            <p:ph type="dt" sz="half" idx="10"/>
          </p:nvPr>
        </p:nvSpPr>
        <p:spPr/>
        <p:txBody>
          <a:bodyPr/>
          <a:lstStyle/>
          <a:p>
            <a:fld id="{2BA2BD95-8A3C-1341-8EED-A90636D2DB01}" type="datetime1">
              <a:rPr lang="en-IN" smtClean="0"/>
              <a:t>21/04/21</a:t>
            </a:fld>
            <a:endParaRPr lang="en-US" dirty="0"/>
          </a:p>
        </p:txBody>
      </p:sp>
      <p:sp>
        <p:nvSpPr>
          <p:cNvPr id="5" name="Footer Placeholder 4">
            <a:extLst>
              <a:ext uri="{FF2B5EF4-FFF2-40B4-BE49-F238E27FC236}">
                <a16:creationId xmlns:a16="http://schemas.microsoft.com/office/drawing/2014/main" id="{B3E4C174-51B5-914D-BE29-FA29D1D6DB49}"/>
              </a:ext>
            </a:extLst>
          </p:cNvPr>
          <p:cNvSpPr>
            <a:spLocks noGrp="1"/>
          </p:cNvSpPr>
          <p:nvPr>
            <p:ph type="ftr" sz="quarter" idx="11"/>
          </p:nvPr>
        </p:nvSpPr>
        <p:spPr/>
        <p:txBody>
          <a:bodyPr/>
          <a:lstStyle/>
          <a:p>
            <a:r>
              <a:rPr lang="en-US"/>
              <a:t>Changing Gear - Shiv's Book Summary</a:t>
            </a:r>
            <a:endParaRPr lang="en-US" dirty="0"/>
          </a:p>
        </p:txBody>
      </p:sp>
      <p:sp>
        <p:nvSpPr>
          <p:cNvPr id="6" name="Slide Number Placeholder 5">
            <a:extLst>
              <a:ext uri="{FF2B5EF4-FFF2-40B4-BE49-F238E27FC236}">
                <a16:creationId xmlns:a16="http://schemas.microsoft.com/office/drawing/2014/main" id="{6D420D97-3140-4F45-95EB-839036F877DD}"/>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24692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8BC48-ED4C-D546-BBC0-A3EFDA1879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9D7A0-E70D-5643-BF94-CA2B765AB9F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FE68F7-288C-B443-BE7F-96328923447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A267E0-798A-5C4F-9AC6-0AAA84ECFC24}"/>
              </a:ext>
            </a:extLst>
          </p:cNvPr>
          <p:cNvSpPr>
            <a:spLocks noGrp="1"/>
          </p:cNvSpPr>
          <p:nvPr>
            <p:ph type="dt" sz="half" idx="10"/>
          </p:nvPr>
        </p:nvSpPr>
        <p:spPr/>
        <p:txBody>
          <a:bodyPr/>
          <a:lstStyle/>
          <a:p>
            <a:fld id="{6F6DE6F6-5332-7043-9CDD-CDD823E95C76}" type="datetime1">
              <a:rPr lang="en-IN" smtClean="0"/>
              <a:t>21/04/21</a:t>
            </a:fld>
            <a:endParaRPr lang="en-US" dirty="0"/>
          </a:p>
        </p:txBody>
      </p:sp>
      <p:sp>
        <p:nvSpPr>
          <p:cNvPr id="6" name="Footer Placeholder 5">
            <a:extLst>
              <a:ext uri="{FF2B5EF4-FFF2-40B4-BE49-F238E27FC236}">
                <a16:creationId xmlns:a16="http://schemas.microsoft.com/office/drawing/2014/main" id="{0205C78B-AE42-2446-81D5-7BEAE12A1C10}"/>
              </a:ext>
            </a:extLst>
          </p:cNvPr>
          <p:cNvSpPr>
            <a:spLocks noGrp="1"/>
          </p:cNvSpPr>
          <p:nvPr>
            <p:ph type="ftr" sz="quarter" idx="11"/>
          </p:nvPr>
        </p:nvSpPr>
        <p:spPr/>
        <p:txBody>
          <a:bodyPr/>
          <a:lstStyle/>
          <a:p>
            <a:r>
              <a:rPr lang="en-US"/>
              <a:t>Changing Gear - Shiv's Book Summary</a:t>
            </a:r>
            <a:endParaRPr lang="en-US" dirty="0"/>
          </a:p>
        </p:txBody>
      </p:sp>
      <p:sp>
        <p:nvSpPr>
          <p:cNvPr id="7" name="Slide Number Placeholder 6">
            <a:extLst>
              <a:ext uri="{FF2B5EF4-FFF2-40B4-BE49-F238E27FC236}">
                <a16:creationId xmlns:a16="http://schemas.microsoft.com/office/drawing/2014/main" id="{8B2B1D41-79E9-8C47-8376-A17E8A5AEC8B}"/>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301104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BCD2F-C5F2-854C-8F4A-BB71C25667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C09D95-6BA2-FA43-A78D-03C3D8053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4CD584-7056-DC48-BCB5-9525B14413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5331F4-1006-764F-84C6-4A29CDF5DD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BA1FBD-8592-C141-9214-FC63D2552E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764FEF-54EB-E648-8676-E4A50E13AF48}"/>
              </a:ext>
            </a:extLst>
          </p:cNvPr>
          <p:cNvSpPr>
            <a:spLocks noGrp="1"/>
          </p:cNvSpPr>
          <p:nvPr>
            <p:ph type="dt" sz="half" idx="10"/>
          </p:nvPr>
        </p:nvSpPr>
        <p:spPr/>
        <p:txBody>
          <a:bodyPr/>
          <a:lstStyle/>
          <a:p>
            <a:fld id="{C3447F15-BE44-0943-B021-8FAC906C4D30}" type="datetime1">
              <a:rPr lang="en-IN" smtClean="0"/>
              <a:t>21/04/21</a:t>
            </a:fld>
            <a:endParaRPr lang="en-US" dirty="0"/>
          </a:p>
        </p:txBody>
      </p:sp>
      <p:sp>
        <p:nvSpPr>
          <p:cNvPr id="8" name="Footer Placeholder 7">
            <a:extLst>
              <a:ext uri="{FF2B5EF4-FFF2-40B4-BE49-F238E27FC236}">
                <a16:creationId xmlns:a16="http://schemas.microsoft.com/office/drawing/2014/main" id="{E71538FA-C3A4-1041-BB20-748C3459AEF5}"/>
              </a:ext>
            </a:extLst>
          </p:cNvPr>
          <p:cNvSpPr>
            <a:spLocks noGrp="1"/>
          </p:cNvSpPr>
          <p:nvPr>
            <p:ph type="ftr" sz="quarter" idx="11"/>
          </p:nvPr>
        </p:nvSpPr>
        <p:spPr/>
        <p:txBody>
          <a:bodyPr/>
          <a:lstStyle/>
          <a:p>
            <a:r>
              <a:rPr lang="en-US"/>
              <a:t>Changing Gear - Shiv's Book Summary</a:t>
            </a:r>
            <a:endParaRPr lang="en-US" dirty="0"/>
          </a:p>
        </p:txBody>
      </p:sp>
      <p:sp>
        <p:nvSpPr>
          <p:cNvPr id="9" name="Slide Number Placeholder 8">
            <a:extLst>
              <a:ext uri="{FF2B5EF4-FFF2-40B4-BE49-F238E27FC236}">
                <a16:creationId xmlns:a16="http://schemas.microsoft.com/office/drawing/2014/main" id="{40C8706C-2AEC-AA43-AD1A-DC4AB90AF73C}"/>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183757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436C-27E6-E048-8599-E58720AB73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091CA3-85C8-C94B-9A12-DD7CD5B46D9C}"/>
              </a:ext>
            </a:extLst>
          </p:cNvPr>
          <p:cNvSpPr>
            <a:spLocks noGrp="1"/>
          </p:cNvSpPr>
          <p:nvPr>
            <p:ph type="dt" sz="half" idx="10"/>
          </p:nvPr>
        </p:nvSpPr>
        <p:spPr/>
        <p:txBody>
          <a:bodyPr/>
          <a:lstStyle/>
          <a:p>
            <a:fld id="{04E6046D-DF62-7F43-BC3C-B255CFC07CAB}" type="datetime1">
              <a:rPr lang="en-IN" smtClean="0"/>
              <a:t>21/04/21</a:t>
            </a:fld>
            <a:endParaRPr lang="en-US" dirty="0"/>
          </a:p>
        </p:txBody>
      </p:sp>
      <p:sp>
        <p:nvSpPr>
          <p:cNvPr id="4" name="Footer Placeholder 3">
            <a:extLst>
              <a:ext uri="{FF2B5EF4-FFF2-40B4-BE49-F238E27FC236}">
                <a16:creationId xmlns:a16="http://schemas.microsoft.com/office/drawing/2014/main" id="{76D9C4F0-21A4-034B-AB6B-A9907403F2E6}"/>
              </a:ext>
            </a:extLst>
          </p:cNvPr>
          <p:cNvSpPr>
            <a:spLocks noGrp="1"/>
          </p:cNvSpPr>
          <p:nvPr>
            <p:ph type="ftr" sz="quarter" idx="11"/>
          </p:nvPr>
        </p:nvSpPr>
        <p:spPr/>
        <p:txBody>
          <a:bodyPr/>
          <a:lstStyle/>
          <a:p>
            <a:r>
              <a:rPr lang="en-US"/>
              <a:t>Changing Gear - Shiv's Book Summary</a:t>
            </a:r>
            <a:endParaRPr lang="en-US" dirty="0"/>
          </a:p>
        </p:txBody>
      </p:sp>
      <p:sp>
        <p:nvSpPr>
          <p:cNvPr id="5" name="Slide Number Placeholder 4">
            <a:extLst>
              <a:ext uri="{FF2B5EF4-FFF2-40B4-BE49-F238E27FC236}">
                <a16:creationId xmlns:a16="http://schemas.microsoft.com/office/drawing/2014/main" id="{1F0C87E3-3A47-8E4A-AE1F-B278BE692D8A}"/>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66933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3824D-B2BD-284E-B1D3-AB2BD93F39D9}"/>
              </a:ext>
            </a:extLst>
          </p:cNvPr>
          <p:cNvSpPr>
            <a:spLocks noGrp="1"/>
          </p:cNvSpPr>
          <p:nvPr>
            <p:ph type="dt" sz="half" idx="10"/>
          </p:nvPr>
        </p:nvSpPr>
        <p:spPr/>
        <p:txBody>
          <a:bodyPr/>
          <a:lstStyle/>
          <a:p>
            <a:fld id="{0683522F-0395-4847-8A84-C180C53B88C0}" type="datetime1">
              <a:rPr lang="en-IN" smtClean="0"/>
              <a:t>21/04/21</a:t>
            </a:fld>
            <a:endParaRPr lang="en-US" dirty="0"/>
          </a:p>
        </p:txBody>
      </p:sp>
      <p:sp>
        <p:nvSpPr>
          <p:cNvPr id="3" name="Footer Placeholder 2">
            <a:extLst>
              <a:ext uri="{FF2B5EF4-FFF2-40B4-BE49-F238E27FC236}">
                <a16:creationId xmlns:a16="http://schemas.microsoft.com/office/drawing/2014/main" id="{2F16F392-2D55-5345-8285-F4C058D9131C}"/>
              </a:ext>
            </a:extLst>
          </p:cNvPr>
          <p:cNvSpPr>
            <a:spLocks noGrp="1"/>
          </p:cNvSpPr>
          <p:nvPr>
            <p:ph type="ftr" sz="quarter" idx="11"/>
          </p:nvPr>
        </p:nvSpPr>
        <p:spPr/>
        <p:txBody>
          <a:bodyPr/>
          <a:lstStyle/>
          <a:p>
            <a:r>
              <a:rPr lang="en-US"/>
              <a:t>Changing Gear - Shiv's Book Summary</a:t>
            </a:r>
            <a:endParaRPr lang="en-US" dirty="0"/>
          </a:p>
        </p:txBody>
      </p:sp>
      <p:sp>
        <p:nvSpPr>
          <p:cNvPr id="4" name="Slide Number Placeholder 3">
            <a:extLst>
              <a:ext uri="{FF2B5EF4-FFF2-40B4-BE49-F238E27FC236}">
                <a16:creationId xmlns:a16="http://schemas.microsoft.com/office/drawing/2014/main" id="{50AE9FE1-0F25-CF41-92EA-810164EE0D14}"/>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16731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6D6F-10BD-9644-B403-9FBDC47DE7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7AA2C4-794F-DA49-9EE1-670F2597F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B728F6-0D90-E845-9E38-152C425D1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CAB72B-59F3-B44B-9A98-E3AD867DFFC2}"/>
              </a:ext>
            </a:extLst>
          </p:cNvPr>
          <p:cNvSpPr>
            <a:spLocks noGrp="1"/>
          </p:cNvSpPr>
          <p:nvPr>
            <p:ph type="dt" sz="half" idx="10"/>
          </p:nvPr>
        </p:nvSpPr>
        <p:spPr/>
        <p:txBody>
          <a:bodyPr/>
          <a:lstStyle/>
          <a:p>
            <a:fld id="{E999DB57-72C2-5D41-B9DE-50D8AD33AE9C}" type="datetime1">
              <a:rPr lang="en-IN" smtClean="0"/>
              <a:t>21/04/21</a:t>
            </a:fld>
            <a:endParaRPr lang="en-US" dirty="0"/>
          </a:p>
        </p:txBody>
      </p:sp>
      <p:sp>
        <p:nvSpPr>
          <p:cNvPr id="6" name="Footer Placeholder 5">
            <a:extLst>
              <a:ext uri="{FF2B5EF4-FFF2-40B4-BE49-F238E27FC236}">
                <a16:creationId xmlns:a16="http://schemas.microsoft.com/office/drawing/2014/main" id="{18139883-DB8B-3141-8D78-63A0AB3AC49D}"/>
              </a:ext>
            </a:extLst>
          </p:cNvPr>
          <p:cNvSpPr>
            <a:spLocks noGrp="1"/>
          </p:cNvSpPr>
          <p:nvPr>
            <p:ph type="ftr" sz="quarter" idx="11"/>
          </p:nvPr>
        </p:nvSpPr>
        <p:spPr/>
        <p:txBody>
          <a:bodyPr/>
          <a:lstStyle/>
          <a:p>
            <a:r>
              <a:rPr lang="en-US"/>
              <a:t>Changing Gear - Shiv's Book Summary</a:t>
            </a:r>
            <a:endParaRPr lang="en-US" dirty="0"/>
          </a:p>
        </p:txBody>
      </p:sp>
      <p:sp>
        <p:nvSpPr>
          <p:cNvPr id="7" name="Slide Number Placeholder 6">
            <a:extLst>
              <a:ext uri="{FF2B5EF4-FFF2-40B4-BE49-F238E27FC236}">
                <a16:creationId xmlns:a16="http://schemas.microsoft.com/office/drawing/2014/main" id="{CBE47F82-A996-6444-8BD9-006F025B5CCB}"/>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408987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5D265-8F2A-AC4B-B872-62894F3CC9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43164C-3A95-044F-970C-C29E4F7D7F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1BCBB34-8144-D640-8E59-CFD2AEAFB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3A570F-4B7E-1F44-9558-DD9298DAF4D3}"/>
              </a:ext>
            </a:extLst>
          </p:cNvPr>
          <p:cNvSpPr>
            <a:spLocks noGrp="1"/>
          </p:cNvSpPr>
          <p:nvPr>
            <p:ph type="dt" sz="half" idx="10"/>
          </p:nvPr>
        </p:nvSpPr>
        <p:spPr/>
        <p:txBody>
          <a:bodyPr/>
          <a:lstStyle/>
          <a:p>
            <a:fld id="{088761FB-DD95-D844-ABAB-2B57483063BE}" type="datetime1">
              <a:rPr lang="en-IN" smtClean="0"/>
              <a:t>21/04/21</a:t>
            </a:fld>
            <a:endParaRPr lang="en-US" dirty="0"/>
          </a:p>
        </p:txBody>
      </p:sp>
      <p:sp>
        <p:nvSpPr>
          <p:cNvPr id="6" name="Footer Placeholder 5">
            <a:extLst>
              <a:ext uri="{FF2B5EF4-FFF2-40B4-BE49-F238E27FC236}">
                <a16:creationId xmlns:a16="http://schemas.microsoft.com/office/drawing/2014/main" id="{A6AFED75-D858-C049-A312-7A166BAF8408}"/>
              </a:ext>
            </a:extLst>
          </p:cNvPr>
          <p:cNvSpPr>
            <a:spLocks noGrp="1"/>
          </p:cNvSpPr>
          <p:nvPr>
            <p:ph type="ftr" sz="quarter" idx="11"/>
          </p:nvPr>
        </p:nvSpPr>
        <p:spPr/>
        <p:txBody>
          <a:bodyPr/>
          <a:lstStyle/>
          <a:p>
            <a:r>
              <a:rPr lang="en-US"/>
              <a:t>Changing Gear - Shiv's Book Summary</a:t>
            </a:r>
            <a:endParaRPr lang="en-US" dirty="0"/>
          </a:p>
        </p:txBody>
      </p:sp>
      <p:sp>
        <p:nvSpPr>
          <p:cNvPr id="7" name="Slide Number Placeholder 6">
            <a:extLst>
              <a:ext uri="{FF2B5EF4-FFF2-40B4-BE49-F238E27FC236}">
                <a16:creationId xmlns:a16="http://schemas.microsoft.com/office/drawing/2014/main" id="{42A8CF2C-586B-0A47-B22C-6A6B45F0860A}"/>
              </a:ext>
            </a:extLst>
          </p:cNvPr>
          <p:cNvSpPr>
            <a:spLocks noGrp="1"/>
          </p:cNvSpPr>
          <p:nvPr>
            <p:ph type="sldNum" sz="quarter" idx="12"/>
          </p:nvPr>
        </p:nvSpPr>
        <p:spPr/>
        <p:txBody>
          <a:bodyPr/>
          <a:lstStyle/>
          <a:p>
            <a:fld id="{4AC55BFE-A958-8F48-BEA4-AEC559C66070}" type="slidenum">
              <a:rPr lang="en-US" smtClean="0"/>
              <a:t>‹#›</a:t>
            </a:fld>
            <a:endParaRPr lang="en-US" dirty="0"/>
          </a:p>
        </p:txBody>
      </p:sp>
    </p:spTree>
    <p:extLst>
      <p:ext uri="{BB962C8B-B14F-4D97-AF65-F5344CB8AC3E}">
        <p14:creationId xmlns:p14="http://schemas.microsoft.com/office/powerpoint/2010/main" val="184624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F3933E-6232-FD43-9CFA-9991EEEB53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5C5101-324B-B84F-94B5-BA008F8C11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34A63-2AE8-8F4F-A1FD-0B4601FF1D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F5E55-2F91-834C-AE5A-B0DD8D2BE54D}" type="datetime1">
              <a:rPr lang="en-IN" smtClean="0"/>
              <a:t>21/04/21</a:t>
            </a:fld>
            <a:endParaRPr lang="en-US" dirty="0"/>
          </a:p>
        </p:txBody>
      </p:sp>
      <p:sp>
        <p:nvSpPr>
          <p:cNvPr id="5" name="Footer Placeholder 4">
            <a:extLst>
              <a:ext uri="{FF2B5EF4-FFF2-40B4-BE49-F238E27FC236}">
                <a16:creationId xmlns:a16="http://schemas.microsoft.com/office/drawing/2014/main" id="{2D457F24-E3F6-BA4E-880F-E462BE7DF4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Changing Gear - Shiv's Book Summary</a:t>
            </a:r>
            <a:endParaRPr lang="en-US" dirty="0"/>
          </a:p>
        </p:txBody>
      </p:sp>
      <p:sp>
        <p:nvSpPr>
          <p:cNvPr id="6" name="Slide Number Placeholder 5">
            <a:extLst>
              <a:ext uri="{FF2B5EF4-FFF2-40B4-BE49-F238E27FC236}">
                <a16:creationId xmlns:a16="http://schemas.microsoft.com/office/drawing/2014/main" id="{4023FB0C-7D49-6343-9FDB-79D0BA88C9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55BFE-A958-8F48-BEA4-AEC559C66070}" type="slidenum">
              <a:rPr lang="en-US" smtClean="0"/>
              <a:t>‹#›</a:t>
            </a:fld>
            <a:endParaRPr lang="en-US" dirty="0"/>
          </a:p>
        </p:txBody>
      </p:sp>
    </p:spTree>
    <p:extLst>
      <p:ext uri="{BB962C8B-B14F-4D97-AF65-F5344CB8AC3E}">
        <p14:creationId xmlns:p14="http://schemas.microsoft.com/office/powerpoint/2010/main" val="332060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48F40-A865-BD43-A115-6F209E6400B7}"/>
              </a:ext>
            </a:extLst>
          </p:cNvPr>
          <p:cNvSpPr>
            <a:spLocks noGrp="1"/>
          </p:cNvSpPr>
          <p:nvPr>
            <p:ph type="ctrTitle"/>
          </p:nvPr>
        </p:nvSpPr>
        <p:spPr/>
        <p:txBody>
          <a:bodyPr/>
          <a:lstStyle/>
          <a:p>
            <a:r>
              <a:rPr lang="en-US" b="1" dirty="0">
                <a:solidFill>
                  <a:srgbClr val="7030A0"/>
                </a:solidFill>
              </a:rPr>
              <a:t>Changing Gear</a:t>
            </a:r>
          </a:p>
        </p:txBody>
      </p:sp>
      <p:sp>
        <p:nvSpPr>
          <p:cNvPr id="3" name="Subtitle 2">
            <a:extLst>
              <a:ext uri="{FF2B5EF4-FFF2-40B4-BE49-F238E27FC236}">
                <a16:creationId xmlns:a16="http://schemas.microsoft.com/office/drawing/2014/main" id="{2A4B89D6-5B29-354A-9D96-8C5539DA6323}"/>
              </a:ext>
            </a:extLst>
          </p:cNvPr>
          <p:cNvSpPr>
            <a:spLocks noGrp="1"/>
          </p:cNvSpPr>
          <p:nvPr>
            <p:ph type="subTitle" idx="1"/>
          </p:nvPr>
        </p:nvSpPr>
        <p:spPr/>
        <p:txBody>
          <a:bodyPr/>
          <a:lstStyle/>
          <a:p>
            <a:r>
              <a:rPr lang="en-US" dirty="0"/>
              <a:t>Creating the life you want after a full on career</a:t>
            </a:r>
          </a:p>
          <a:p>
            <a:r>
              <a:rPr lang="en-US" dirty="0"/>
              <a:t>Jan Hall and Jon Stokes</a:t>
            </a:r>
          </a:p>
        </p:txBody>
      </p:sp>
      <p:sp>
        <p:nvSpPr>
          <p:cNvPr id="4" name="Footer Placeholder 3">
            <a:extLst>
              <a:ext uri="{FF2B5EF4-FFF2-40B4-BE49-F238E27FC236}">
                <a16:creationId xmlns:a16="http://schemas.microsoft.com/office/drawing/2014/main" id="{0E94211B-D252-274D-80EA-B78F2A0E6645}"/>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95586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Working and being part of an organization provides us with a sense of purpose, value and community. Losing that, perhaps for people who have invested perhaps too much of themselves in work, can be a challenge.</a:t>
            </a:r>
          </a:p>
        </p:txBody>
      </p:sp>
      <p:sp>
        <p:nvSpPr>
          <p:cNvPr id="3" name="Footer Placeholder 2">
            <a:extLst>
              <a:ext uri="{FF2B5EF4-FFF2-40B4-BE49-F238E27FC236}">
                <a16:creationId xmlns:a16="http://schemas.microsoft.com/office/drawing/2014/main" id="{F8F16B8B-F8BA-EE40-AB4D-692820DAB3CE}"/>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61466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However, for those who see work as a part of their purpose, being faced with reconsidering or expanding their sense of self outside their work role can be very daunting.</a:t>
            </a:r>
          </a:p>
        </p:txBody>
      </p:sp>
      <p:sp>
        <p:nvSpPr>
          <p:cNvPr id="3" name="Footer Placeholder 2">
            <a:extLst>
              <a:ext uri="{FF2B5EF4-FFF2-40B4-BE49-F238E27FC236}">
                <a16:creationId xmlns:a16="http://schemas.microsoft.com/office/drawing/2014/main" id="{BDC32E5D-C1FD-5B4C-9D5E-69E124854FD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56981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Not only does this mean losing their day to day routine, it also brings into question their status in their particular community, their ‘power’ their sense of being needed, their relevance and their legacy.</a:t>
            </a:r>
          </a:p>
        </p:txBody>
      </p:sp>
      <p:sp>
        <p:nvSpPr>
          <p:cNvPr id="3" name="Footer Placeholder 2">
            <a:extLst>
              <a:ext uri="{FF2B5EF4-FFF2-40B4-BE49-F238E27FC236}">
                <a16:creationId xmlns:a16="http://schemas.microsoft.com/office/drawing/2014/main" id="{791083DD-4C17-8246-B453-ED3D454CAA95}"/>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372265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After 40, and especially after 50, only those capable of total denial still think they are young. However, they also rarely think of themselves as old.</a:t>
            </a:r>
          </a:p>
        </p:txBody>
      </p:sp>
      <p:sp>
        <p:nvSpPr>
          <p:cNvPr id="3" name="Footer Placeholder 2">
            <a:extLst>
              <a:ext uri="{FF2B5EF4-FFF2-40B4-BE49-F238E27FC236}">
                <a16:creationId xmlns:a16="http://schemas.microsoft.com/office/drawing/2014/main" id="{AE164B87-84A5-A84E-A3B6-D34DD996F58E}"/>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80032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For some the choice to leave a role is theirs to make, for others, factors beyond their control make the choice for them.</a:t>
            </a:r>
          </a:p>
        </p:txBody>
      </p:sp>
      <p:sp>
        <p:nvSpPr>
          <p:cNvPr id="3" name="Footer Placeholder 2">
            <a:extLst>
              <a:ext uri="{FF2B5EF4-FFF2-40B4-BE49-F238E27FC236}">
                <a16:creationId xmlns:a16="http://schemas.microsoft.com/office/drawing/2014/main" id="{ED9BF324-5293-604B-8A1F-ACF0A33696C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977677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The traditional mid life crisis, in your early forties typically entails accepting who you are, that your personality, strengths and weaknesses are unlikely to change very significantly and that some of your aspirations simply wont be fulfilled.</a:t>
            </a:r>
          </a:p>
        </p:txBody>
      </p:sp>
      <p:sp>
        <p:nvSpPr>
          <p:cNvPr id="3" name="Footer Placeholder 2">
            <a:extLst>
              <a:ext uri="{FF2B5EF4-FFF2-40B4-BE49-F238E27FC236}">
                <a16:creationId xmlns:a16="http://schemas.microsoft.com/office/drawing/2014/main" id="{9DB3876D-F73B-144C-BEBA-319CD31FF158}"/>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337641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The solution is to make the best of what you have, rather than continuing to dream about what you might be capable of.</a:t>
            </a:r>
          </a:p>
        </p:txBody>
      </p:sp>
      <p:sp>
        <p:nvSpPr>
          <p:cNvPr id="3" name="Footer Placeholder 2">
            <a:extLst>
              <a:ext uri="{FF2B5EF4-FFF2-40B4-BE49-F238E27FC236}">
                <a16:creationId xmlns:a16="http://schemas.microsoft.com/office/drawing/2014/main" id="{9EF4D172-5B6B-3E46-B074-9DCBB950266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397748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Work can seem straightforward because it is so familiar, but many have not considered what it has shielded them from.</a:t>
            </a:r>
          </a:p>
        </p:txBody>
      </p:sp>
      <p:sp>
        <p:nvSpPr>
          <p:cNvPr id="3" name="Footer Placeholder 2">
            <a:extLst>
              <a:ext uri="{FF2B5EF4-FFF2-40B4-BE49-F238E27FC236}">
                <a16:creationId xmlns:a16="http://schemas.microsoft.com/office/drawing/2014/main" id="{5A3C3EE9-A656-3440-945E-FFBC40701EB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92191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The problem with a life built on achievement is that the alternative may seem like failure, and so to change course feels an impossibility.</a:t>
            </a:r>
          </a:p>
        </p:txBody>
      </p:sp>
      <p:sp>
        <p:nvSpPr>
          <p:cNvPr id="3" name="Footer Placeholder 2">
            <a:extLst>
              <a:ext uri="{FF2B5EF4-FFF2-40B4-BE49-F238E27FC236}">
                <a16:creationId xmlns:a16="http://schemas.microsoft.com/office/drawing/2014/main" id="{D5B68018-5663-7647-9C0F-3581E1B66D5C}"/>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392186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William Bridges makes a distinction between change and transition. Things change  but people transition.</a:t>
            </a:r>
          </a:p>
        </p:txBody>
      </p:sp>
      <p:sp>
        <p:nvSpPr>
          <p:cNvPr id="3" name="Footer Placeholder 2">
            <a:extLst>
              <a:ext uri="{FF2B5EF4-FFF2-40B4-BE49-F238E27FC236}">
                <a16:creationId xmlns:a16="http://schemas.microsoft.com/office/drawing/2014/main" id="{0C6F4339-2283-F646-8ABE-BC49C2DA83AA}"/>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621832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8F7E-9853-0A46-A72D-578B6E8427E3}"/>
              </a:ext>
            </a:extLst>
          </p:cNvPr>
          <p:cNvSpPr>
            <a:spLocks noGrp="1"/>
          </p:cNvSpPr>
          <p:nvPr>
            <p:ph type="title"/>
          </p:nvPr>
        </p:nvSpPr>
        <p:spPr>
          <a:xfrm>
            <a:off x="838200" y="365125"/>
            <a:ext cx="10515600" cy="5991608"/>
          </a:xfrm>
        </p:spPr>
        <p:txBody>
          <a:bodyPr/>
          <a:lstStyle/>
          <a:p>
            <a:r>
              <a:rPr lang="en-US" b="1" dirty="0">
                <a:solidFill>
                  <a:srgbClr val="7030A0"/>
                </a:solidFill>
              </a:rPr>
              <a:t>Jon Stokes is a psychologist and a member of St Antony’s College, Oxford University.</a:t>
            </a:r>
            <a:br>
              <a:rPr lang="en-US" b="1" dirty="0">
                <a:solidFill>
                  <a:srgbClr val="7030A0"/>
                </a:solidFill>
              </a:rPr>
            </a:br>
            <a:br>
              <a:rPr lang="en-US" b="1" dirty="0">
                <a:solidFill>
                  <a:srgbClr val="7030A0"/>
                </a:solidFill>
              </a:rPr>
            </a:br>
            <a:r>
              <a:rPr lang="en-US" b="1" dirty="0">
                <a:solidFill>
                  <a:srgbClr val="7030A0"/>
                </a:solidFill>
              </a:rPr>
              <a:t>Jan hall is a successful business leader. She now advises CEOs. She worked with Spencer Stuart, the head hunting firm.</a:t>
            </a:r>
            <a:br>
              <a:rPr lang="en-US" b="1" dirty="0">
                <a:solidFill>
                  <a:srgbClr val="7030A0"/>
                </a:solidFill>
              </a:rPr>
            </a:br>
            <a:endParaRPr lang="en-US" b="1" dirty="0">
              <a:solidFill>
                <a:srgbClr val="7030A0"/>
              </a:solidFill>
            </a:endParaRPr>
          </a:p>
        </p:txBody>
      </p:sp>
      <p:sp>
        <p:nvSpPr>
          <p:cNvPr id="3" name="Footer Placeholder 2">
            <a:extLst>
              <a:ext uri="{FF2B5EF4-FFF2-40B4-BE49-F238E27FC236}">
                <a16:creationId xmlns:a16="http://schemas.microsoft.com/office/drawing/2014/main" id="{E78530A1-369F-094B-ABCD-978E914E7D3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084035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The real issue for most CEOs is that they cannot envisage how life will be without the trappings of a CEO role.</a:t>
            </a:r>
          </a:p>
        </p:txBody>
      </p:sp>
      <p:sp>
        <p:nvSpPr>
          <p:cNvPr id="3" name="Footer Placeholder 2">
            <a:extLst>
              <a:ext uri="{FF2B5EF4-FFF2-40B4-BE49-F238E27FC236}">
                <a16:creationId xmlns:a16="http://schemas.microsoft.com/office/drawing/2014/main" id="{AC1D8AE5-954B-E74D-A862-210D0EA3CBE9}"/>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7362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Not only doing the CEO job, but the respect, and in truth, the power that is bestowed on them and access to other leaders and influencers, a perk you enjoy when you are a CEO.</a:t>
            </a:r>
          </a:p>
        </p:txBody>
      </p:sp>
      <p:sp>
        <p:nvSpPr>
          <p:cNvPr id="3" name="Footer Placeholder 2">
            <a:extLst>
              <a:ext uri="{FF2B5EF4-FFF2-40B4-BE49-F238E27FC236}">
                <a16:creationId xmlns:a16="http://schemas.microsoft.com/office/drawing/2014/main" id="{663F5087-82D7-6A40-AF24-6ED66D4C6BB7}"/>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945610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All CEOs by and large seek and enjoy power. CEOs typically dislike or are relatively intolerant of feelings of vulnerability and helplessness.</a:t>
            </a:r>
          </a:p>
        </p:txBody>
      </p:sp>
      <p:sp>
        <p:nvSpPr>
          <p:cNvPr id="3" name="Footer Placeholder 2">
            <a:extLst>
              <a:ext uri="{FF2B5EF4-FFF2-40B4-BE49-F238E27FC236}">
                <a16:creationId xmlns:a16="http://schemas.microsoft.com/office/drawing/2014/main" id="{684EC4B4-8A10-EB4C-82FE-E389A3C49027}"/>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78987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CEOs are unable to recognize it in themselves and see it in others , usually with disapproval.</a:t>
            </a:r>
          </a:p>
        </p:txBody>
      </p:sp>
      <p:sp>
        <p:nvSpPr>
          <p:cNvPr id="3" name="Footer Placeholder 2">
            <a:extLst>
              <a:ext uri="{FF2B5EF4-FFF2-40B4-BE49-F238E27FC236}">
                <a16:creationId xmlns:a16="http://schemas.microsoft.com/office/drawing/2014/main" id="{39A2B99E-3A68-4640-915D-BC944324EC3C}"/>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899523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When a C EO leaves a role, they feel vulnerable. The loss of power in organizations is frequently dramatic in reality as well as in feelings. New coalitions develop without you.</a:t>
            </a:r>
          </a:p>
        </p:txBody>
      </p:sp>
      <p:sp>
        <p:nvSpPr>
          <p:cNvPr id="3" name="Footer Placeholder 2">
            <a:extLst>
              <a:ext uri="{FF2B5EF4-FFF2-40B4-BE49-F238E27FC236}">
                <a16:creationId xmlns:a16="http://schemas.microsoft.com/office/drawing/2014/main" id="{D36649E1-FDE8-8F42-A4D3-C0965269299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4145069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As soon as someone announces a departure at any level, others are eager for the benefits that are up for grabs, and can show a cruel disregard of how it might feel to the person who is leaving.</a:t>
            </a:r>
          </a:p>
        </p:txBody>
      </p:sp>
      <p:sp>
        <p:nvSpPr>
          <p:cNvPr id="3" name="Footer Placeholder 2">
            <a:extLst>
              <a:ext uri="{FF2B5EF4-FFF2-40B4-BE49-F238E27FC236}">
                <a16:creationId xmlns:a16="http://schemas.microsoft.com/office/drawing/2014/main" id="{59586A22-CD44-4B4E-A09F-B41258877869}"/>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709283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We are prone to the assumption that organizations are there to look after us like a aren’t, ignoring the fact that organizations are driven by the logic and mechanics of marketplace survival, with limited capacity for human feeling.</a:t>
            </a:r>
          </a:p>
        </p:txBody>
      </p:sp>
      <p:sp>
        <p:nvSpPr>
          <p:cNvPr id="3" name="Footer Placeholder 2">
            <a:extLst>
              <a:ext uri="{FF2B5EF4-FFF2-40B4-BE49-F238E27FC236}">
                <a16:creationId xmlns:a16="http://schemas.microsoft.com/office/drawing/2014/main" id="{1B8C584D-D016-AE4E-B182-14792CEE0869}"/>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938768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For most of us, the demands of our daily lives leave little room for introspection or reassessment.</a:t>
            </a:r>
          </a:p>
        </p:txBody>
      </p:sp>
      <p:sp>
        <p:nvSpPr>
          <p:cNvPr id="3" name="Footer Placeholder 2">
            <a:extLst>
              <a:ext uri="{FF2B5EF4-FFF2-40B4-BE49-F238E27FC236}">
                <a16:creationId xmlns:a16="http://schemas.microsoft.com/office/drawing/2014/main" id="{28713FEA-9A3A-F646-9FA7-366B068EF0E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411539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In weakness there is strength, achieving grace in changing gear.</a:t>
            </a:r>
          </a:p>
        </p:txBody>
      </p:sp>
      <p:sp>
        <p:nvSpPr>
          <p:cNvPr id="3" name="Footer Placeholder 2">
            <a:extLst>
              <a:ext uri="{FF2B5EF4-FFF2-40B4-BE49-F238E27FC236}">
                <a16:creationId xmlns:a16="http://schemas.microsoft.com/office/drawing/2014/main" id="{A302BF9E-567D-E746-A7C7-D7EB22A3AAC8}"/>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4247642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A child’s response to powerful parental needs about who they should be and how they should behave can produce either rebellion or conformity.</a:t>
            </a:r>
          </a:p>
        </p:txBody>
      </p:sp>
      <p:sp>
        <p:nvSpPr>
          <p:cNvPr id="3" name="Footer Placeholder 2">
            <a:extLst>
              <a:ext uri="{FF2B5EF4-FFF2-40B4-BE49-F238E27FC236}">
                <a16:creationId xmlns:a16="http://schemas.microsoft.com/office/drawing/2014/main" id="{F2CEF6C5-5306-C64E-A960-A081CA2AC4B8}"/>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87081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F88C-4241-9B4B-9A57-E2200968DF8A}"/>
              </a:ext>
            </a:extLst>
          </p:cNvPr>
          <p:cNvSpPr>
            <a:spLocks noGrp="1"/>
          </p:cNvSpPr>
          <p:nvPr>
            <p:ph type="title"/>
          </p:nvPr>
        </p:nvSpPr>
        <p:spPr>
          <a:xfrm>
            <a:off x="838200" y="365125"/>
            <a:ext cx="10515600" cy="5958557"/>
          </a:xfrm>
        </p:spPr>
        <p:txBody>
          <a:bodyPr/>
          <a:lstStyle/>
          <a:p>
            <a:r>
              <a:rPr lang="en-US" b="1" dirty="0">
                <a:solidFill>
                  <a:srgbClr val="7030A0"/>
                </a:solidFill>
              </a:rPr>
              <a:t>The word career comes from the French </a:t>
            </a:r>
            <a:r>
              <a:rPr lang="en-US" b="1" i="1" dirty="0">
                <a:solidFill>
                  <a:srgbClr val="7030A0"/>
                </a:solidFill>
              </a:rPr>
              <a:t>carrier </a:t>
            </a:r>
            <a:r>
              <a:rPr lang="en-US" b="1" dirty="0">
                <a:solidFill>
                  <a:srgbClr val="7030A0"/>
                </a:solidFill>
              </a:rPr>
              <a:t>meaning a road or a path, and implies more or less straight on direction.</a:t>
            </a:r>
            <a:endParaRPr lang="en-US" b="1" i="1" dirty="0">
              <a:solidFill>
                <a:srgbClr val="7030A0"/>
              </a:solidFill>
            </a:endParaRPr>
          </a:p>
        </p:txBody>
      </p:sp>
      <p:sp>
        <p:nvSpPr>
          <p:cNvPr id="3" name="Footer Placeholder 2">
            <a:extLst>
              <a:ext uri="{FF2B5EF4-FFF2-40B4-BE49-F238E27FC236}">
                <a16:creationId xmlns:a16="http://schemas.microsoft.com/office/drawing/2014/main" id="{69D7FE50-1BB5-0D48-9E55-FFE00B2020D7}"/>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807096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Generally , we have at least two selves – a private self, which we only show to friends and family, and a public self, which we express more widely, and especially in the workplace.</a:t>
            </a:r>
          </a:p>
        </p:txBody>
      </p:sp>
      <p:sp>
        <p:nvSpPr>
          <p:cNvPr id="3" name="Footer Placeholder 2">
            <a:extLst>
              <a:ext uri="{FF2B5EF4-FFF2-40B4-BE49-F238E27FC236}">
                <a16:creationId xmlns:a16="http://schemas.microsoft.com/office/drawing/2014/main" id="{F36030F4-FF93-234B-9A45-AD1602BA670F}"/>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9836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The private life and personal needs take second place to the potentially infinite demands of the workplace and career.</a:t>
            </a:r>
          </a:p>
        </p:txBody>
      </p:sp>
      <p:sp>
        <p:nvSpPr>
          <p:cNvPr id="3" name="Footer Placeholder 2">
            <a:extLst>
              <a:ext uri="{FF2B5EF4-FFF2-40B4-BE49-F238E27FC236}">
                <a16:creationId xmlns:a16="http://schemas.microsoft.com/office/drawing/2014/main" id="{D941FE00-DBB2-1B42-BD32-ED6CE94C60E1}"/>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475430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This generally happens slowly, and largely unconsciously, so that the person themselves become confused between their more personal needs and their ambitions at work.</a:t>
            </a:r>
          </a:p>
        </p:txBody>
      </p:sp>
      <p:sp>
        <p:nvSpPr>
          <p:cNvPr id="3" name="Footer Placeholder 2">
            <a:extLst>
              <a:ext uri="{FF2B5EF4-FFF2-40B4-BE49-F238E27FC236}">
                <a16:creationId xmlns:a16="http://schemas.microsoft.com/office/drawing/2014/main" id="{ECCA79AC-4322-3F41-8AB8-147A477E6B3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656533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Knowing the difference between bearable and unbearable levels of stress is a necessary condition for thriving in challenging professions.</a:t>
            </a:r>
          </a:p>
        </p:txBody>
      </p:sp>
      <p:sp>
        <p:nvSpPr>
          <p:cNvPr id="3" name="Footer Placeholder 2">
            <a:extLst>
              <a:ext uri="{FF2B5EF4-FFF2-40B4-BE49-F238E27FC236}">
                <a16:creationId xmlns:a16="http://schemas.microsoft.com/office/drawing/2014/main" id="{B0B3568C-35AB-E343-B69C-659E07B76899}"/>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4300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We all reach a stage when we have to make choices. At Harvard Business School, students are asked to outline their ambitions against three priorities – fame , fortune and family. It is a soul searching moment that implies future sacrifice.</a:t>
            </a:r>
          </a:p>
        </p:txBody>
      </p:sp>
      <p:sp>
        <p:nvSpPr>
          <p:cNvPr id="3" name="Footer Placeholder 2">
            <a:extLst>
              <a:ext uri="{FF2B5EF4-FFF2-40B4-BE49-F238E27FC236}">
                <a16:creationId xmlns:a16="http://schemas.microsoft.com/office/drawing/2014/main" id="{711C74D5-9A66-524A-ACA2-27362AB79E87}"/>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6475428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The real question is how can people who gradually become consumed by their work retain their perspective on their whole selves?</a:t>
            </a:r>
          </a:p>
        </p:txBody>
      </p:sp>
      <p:sp>
        <p:nvSpPr>
          <p:cNvPr id="3" name="Footer Placeholder 2">
            <a:extLst>
              <a:ext uri="{FF2B5EF4-FFF2-40B4-BE49-F238E27FC236}">
                <a16:creationId xmlns:a16="http://schemas.microsoft.com/office/drawing/2014/main" id="{DE3F8D8F-E976-F54B-ABE6-B92B2090E8EA}"/>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871095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Forced retirement or redundancy are sadly an all too familiar part of life. There are many reasons it can happen, bit whatever the reason, the adjustment required in your domestic and professional life is huge.</a:t>
            </a:r>
          </a:p>
        </p:txBody>
      </p:sp>
      <p:sp>
        <p:nvSpPr>
          <p:cNvPr id="3" name="Footer Placeholder 2">
            <a:extLst>
              <a:ext uri="{FF2B5EF4-FFF2-40B4-BE49-F238E27FC236}">
                <a16:creationId xmlns:a16="http://schemas.microsoft.com/office/drawing/2014/main" id="{52C4EC4C-97D8-0E4E-93F3-F30C7845B05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668035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Inevitably the redundancy or forced retirement prompts questions about your identity and relationship with yourself, as well as with others.</a:t>
            </a:r>
          </a:p>
        </p:txBody>
      </p:sp>
      <p:sp>
        <p:nvSpPr>
          <p:cNvPr id="3" name="Footer Placeholder 2">
            <a:extLst>
              <a:ext uri="{FF2B5EF4-FFF2-40B4-BE49-F238E27FC236}">
                <a16:creationId xmlns:a16="http://schemas.microsoft.com/office/drawing/2014/main" id="{21CCD88C-A4E2-A44E-A6F2-0B7E06727E01}"/>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295923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Ambitious people love work for the power and status it brings. Power goes to the head, power over others seems inexorably to lead an inflated view of oneself.</a:t>
            </a:r>
          </a:p>
        </p:txBody>
      </p:sp>
      <p:sp>
        <p:nvSpPr>
          <p:cNvPr id="3" name="Footer Placeholder 2">
            <a:extLst>
              <a:ext uri="{FF2B5EF4-FFF2-40B4-BE49-F238E27FC236}">
                <a16:creationId xmlns:a16="http://schemas.microsoft.com/office/drawing/2014/main" id="{A50DBE17-7078-1245-9252-A2B64331A207}"/>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143290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Person ( who I am ) gets confused with role ( the authority and resources my role gives me access to).</a:t>
            </a:r>
          </a:p>
        </p:txBody>
      </p:sp>
      <p:sp>
        <p:nvSpPr>
          <p:cNvPr id="3" name="Footer Placeholder 2">
            <a:extLst>
              <a:ext uri="{FF2B5EF4-FFF2-40B4-BE49-F238E27FC236}">
                <a16:creationId xmlns:a16="http://schemas.microsoft.com/office/drawing/2014/main" id="{48A17743-D666-6549-9CE6-6F38DB96078C}"/>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4178406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F88C-4241-9B4B-9A57-E2200968DF8A}"/>
              </a:ext>
            </a:extLst>
          </p:cNvPr>
          <p:cNvSpPr>
            <a:spLocks noGrp="1"/>
          </p:cNvSpPr>
          <p:nvPr>
            <p:ph type="title"/>
          </p:nvPr>
        </p:nvSpPr>
        <p:spPr>
          <a:xfrm>
            <a:off x="838200" y="365125"/>
            <a:ext cx="10515600" cy="5958557"/>
          </a:xfrm>
        </p:spPr>
        <p:txBody>
          <a:bodyPr/>
          <a:lstStyle/>
          <a:p>
            <a:r>
              <a:rPr lang="en-US" b="1" dirty="0">
                <a:solidFill>
                  <a:srgbClr val="7030A0"/>
                </a:solidFill>
              </a:rPr>
              <a:t>Careers are not that simple – we take diversions, get lost, return to a different main road. There maybe periods of being out of work, whether by choice or not.</a:t>
            </a:r>
          </a:p>
        </p:txBody>
      </p:sp>
      <p:sp>
        <p:nvSpPr>
          <p:cNvPr id="3" name="Footer Placeholder 2">
            <a:extLst>
              <a:ext uri="{FF2B5EF4-FFF2-40B4-BE49-F238E27FC236}">
                <a16:creationId xmlns:a16="http://schemas.microsoft.com/office/drawing/2014/main" id="{B103B820-34B3-6A4D-8375-65D247496A7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8861460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Those in power gradually become insulated from reality, they mistake the powers conferred by the role with their own personal powers, and develop and inflated sense of their own importance.</a:t>
            </a:r>
          </a:p>
        </p:txBody>
      </p:sp>
      <p:sp>
        <p:nvSpPr>
          <p:cNvPr id="3" name="Footer Placeholder 2">
            <a:extLst>
              <a:ext uri="{FF2B5EF4-FFF2-40B4-BE49-F238E27FC236}">
                <a16:creationId xmlns:a16="http://schemas.microsoft.com/office/drawing/2014/main" id="{E256F5EE-E445-E74D-B6C5-88BF30DA584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85320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The sense of importance that work provides  is seductive, and the relative predictability of command and control work relationships, compared to more intimate and exposing personal ones, can all become an addictive retreat from any sense of vulnerability.</a:t>
            </a:r>
          </a:p>
        </p:txBody>
      </p:sp>
      <p:sp>
        <p:nvSpPr>
          <p:cNvPr id="3" name="Footer Placeholder 2">
            <a:extLst>
              <a:ext uri="{FF2B5EF4-FFF2-40B4-BE49-F238E27FC236}">
                <a16:creationId xmlns:a16="http://schemas.microsoft.com/office/drawing/2014/main" id="{3833DDFE-D763-9341-8B76-D9D0B4DD2E5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2821886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Organizations provide human beings with a container for the expression and working through of a range of emotions.</a:t>
            </a:r>
          </a:p>
        </p:txBody>
      </p:sp>
      <p:sp>
        <p:nvSpPr>
          <p:cNvPr id="3" name="Footer Placeholder 2">
            <a:extLst>
              <a:ext uri="{FF2B5EF4-FFF2-40B4-BE49-F238E27FC236}">
                <a16:creationId xmlns:a16="http://schemas.microsoft.com/office/drawing/2014/main" id="{02F3A9E0-6804-7F4F-83DA-0503BB0ACC06}"/>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705737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Organizational life can sometimes feel like  a giant soap opera, but then it is these very same emotions that account for why soap operas can have such an addictive hold on us.</a:t>
            </a:r>
          </a:p>
        </p:txBody>
      </p:sp>
      <p:sp>
        <p:nvSpPr>
          <p:cNvPr id="3" name="Footer Placeholder 2">
            <a:extLst>
              <a:ext uri="{FF2B5EF4-FFF2-40B4-BE49-F238E27FC236}">
                <a16:creationId xmlns:a16="http://schemas.microsoft.com/office/drawing/2014/main" id="{81E2DFCE-0035-B946-B9D4-C128181CC5D1}"/>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3530879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Is willful blindness a sign of neglect, of just caring enough- or maybe even of caring too much?</a:t>
            </a:r>
          </a:p>
        </p:txBody>
      </p:sp>
      <p:sp>
        <p:nvSpPr>
          <p:cNvPr id="3" name="Footer Placeholder 2">
            <a:extLst>
              <a:ext uri="{FF2B5EF4-FFF2-40B4-BE49-F238E27FC236}">
                <a16:creationId xmlns:a16="http://schemas.microsoft.com/office/drawing/2014/main" id="{55A20936-9C8D-6F44-9708-5B9C43CDE44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8703034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Chuck Palahniuk says “ You realize that our mistrust of the future makes it hard to give up the past”</a:t>
            </a:r>
          </a:p>
        </p:txBody>
      </p:sp>
      <p:sp>
        <p:nvSpPr>
          <p:cNvPr id="3" name="Footer Placeholder 2">
            <a:extLst>
              <a:ext uri="{FF2B5EF4-FFF2-40B4-BE49-F238E27FC236}">
                <a16:creationId xmlns:a16="http://schemas.microsoft.com/office/drawing/2014/main" id="{95ABF7E0-7F28-264D-9A0F-28DCE51F44D4}"/>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978210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Imagining the future or potential futures requires doing a number of things that are not compatible with busy lives and arguably , do not come naturally to most people.</a:t>
            </a:r>
          </a:p>
        </p:txBody>
      </p:sp>
      <p:sp>
        <p:nvSpPr>
          <p:cNvPr id="3" name="Footer Placeholder 2">
            <a:extLst>
              <a:ext uri="{FF2B5EF4-FFF2-40B4-BE49-F238E27FC236}">
                <a16:creationId xmlns:a16="http://schemas.microsoft.com/office/drawing/2014/main" id="{8AE3DD70-F8FA-6D4E-B7BD-226CAD33634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920549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In order to embrace the future, there is a necessary acceptance of letting go of the present. This does not mean not living in the present, but it does mean taking some time in the present to think about your own past as well as future.</a:t>
            </a:r>
          </a:p>
        </p:txBody>
      </p:sp>
      <p:sp>
        <p:nvSpPr>
          <p:cNvPr id="3" name="Footer Placeholder 2">
            <a:extLst>
              <a:ext uri="{FF2B5EF4-FFF2-40B4-BE49-F238E27FC236}">
                <a16:creationId xmlns:a16="http://schemas.microsoft.com/office/drawing/2014/main" id="{9025DAA2-688F-984A-A8C4-D4407325865E}"/>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4237082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Discovering a new passion, or rediscovering an existing one – and with this a whole other sense of yourself – can be, on the other hand, wonderful, on the other, a dilemma.</a:t>
            </a:r>
          </a:p>
        </p:txBody>
      </p:sp>
      <p:sp>
        <p:nvSpPr>
          <p:cNvPr id="3" name="Footer Placeholder 2">
            <a:extLst>
              <a:ext uri="{FF2B5EF4-FFF2-40B4-BE49-F238E27FC236}">
                <a16:creationId xmlns:a16="http://schemas.microsoft.com/office/drawing/2014/main" id="{BAB239E7-9476-624B-9494-A9CA7AA7E958}"/>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11473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Sometimes life does not deal us the hand we want. Sometimes, in fact, it deals us a hand we do not want. The acceptance of this can follow quite a complicated route.</a:t>
            </a:r>
          </a:p>
        </p:txBody>
      </p:sp>
      <p:sp>
        <p:nvSpPr>
          <p:cNvPr id="3" name="Footer Placeholder 2">
            <a:extLst>
              <a:ext uri="{FF2B5EF4-FFF2-40B4-BE49-F238E27FC236}">
                <a16:creationId xmlns:a16="http://schemas.microsoft.com/office/drawing/2014/main" id="{FC112CBF-06A0-D248-864E-E744BE712D9E}"/>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93718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F88C-4241-9B4B-9A57-E2200968DF8A}"/>
              </a:ext>
            </a:extLst>
          </p:cNvPr>
          <p:cNvSpPr>
            <a:spLocks noGrp="1"/>
          </p:cNvSpPr>
          <p:nvPr>
            <p:ph type="title"/>
          </p:nvPr>
        </p:nvSpPr>
        <p:spPr>
          <a:xfrm>
            <a:off x="838200" y="365125"/>
            <a:ext cx="10515600" cy="5958557"/>
          </a:xfrm>
        </p:spPr>
        <p:txBody>
          <a:bodyPr/>
          <a:lstStyle/>
          <a:p>
            <a:r>
              <a:rPr lang="en-US" b="1" dirty="0">
                <a:solidFill>
                  <a:srgbClr val="7030A0"/>
                </a:solidFill>
              </a:rPr>
              <a:t>If you are reading his book, you are likely to be someone who has a high drive to achieve, with a consequent fear of failure and thus a need to be in control.</a:t>
            </a:r>
          </a:p>
        </p:txBody>
      </p:sp>
      <p:sp>
        <p:nvSpPr>
          <p:cNvPr id="3" name="Footer Placeholder 2">
            <a:extLst>
              <a:ext uri="{FF2B5EF4-FFF2-40B4-BE49-F238E27FC236}">
                <a16:creationId xmlns:a16="http://schemas.microsoft.com/office/drawing/2014/main" id="{B1F780D0-451F-BC40-B8B0-7B9A23CB1B1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2682320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Is it possible to care too much? Those that help others place a high value on their ability to feel that they have helped in a tangible way.</a:t>
            </a:r>
          </a:p>
        </p:txBody>
      </p:sp>
      <p:sp>
        <p:nvSpPr>
          <p:cNvPr id="3" name="Footer Placeholder 2">
            <a:extLst>
              <a:ext uri="{FF2B5EF4-FFF2-40B4-BE49-F238E27FC236}">
                <a16:creationId xmlns:a16="http://schemas.microsoft.com/office/drawing/2014/main" id="{292764DF-2616-2142-8707-6601F30E6B8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7033204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Some leaders fight the system and empower people. They do not recognize that as they move up higher in the system, the more they become a  part of it.</a:t>
            </a:r>
          </a:p>
        </p:txBody>
      </p:sp>
      <p:sp>
        <p:nvSpPr>
          <p:cNvPr id="3" name="Footer Placeholder 2">
            <a:extLst>
              <a:ext uri="{FF2B5EF4-FFF2-40B4-BE49-F238E27FC236}">
                <a16:creationId xmlns:a16="http://schemas.microsoft.com/office/drawing/2014/main" id="{611E8583-88BD-BA4D-B845-860836273B96}"/>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59399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In every institution the leader needs to manage the gap between needs and resources.</a:t>
            </a:r>
          </a:p>
        </p:txBody>
      </p:sp>
      <p:sp>
        <p:nvSpPr>
          <p:cNvPr id="3" name="Footer Placeholder 2">
            <a:extLst>
              <a:ext uri="{FF2B5EF4-FFF2-40B4-BE49-F238E27FC236}">
                <a16:creationId xmlns:a16="http://schemas.microsoft.com/office/drawing/2014/main" id="{DE4FF93C-916A-5140-AF8E-03265C9D128E}"/>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344019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Those who have achieved a degree of success in their careers have usually committed a significant amount of time to it, and to some extent, are defined by it, either personally, or by others or both.</a:t>
            </a:r>
          </a:p>
        </p:txBody>
      </p:sp>
      <p:sp>
        <p:nvSpPr>
          <p:cNvPr id="3" name="Footer Placeholder 2">
            <a:extLst>
              <a:ext uri="{FF2B5EF4-FFF2-40B4-BE49-F238E27FC236}">
                <a16:creationId xmlns:a16="http://schemas.microsoft.com/office/drawing/2014/main" id="{0095CFFF-CDE1-E140-BDEE-2E26911639AC}"/>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40809400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Changing our behavior is notoriously difficult. How often our new year resolutions last for a few weeks only !</a:t>
            </a:r>
          </a:p>
        </p:txBody>
      </p:sp>
      <p:sp>
        <p:nvSpPr>
          <p:cNvPr id="3" name="Footer Placeholder 2">
            <a:extLst>
              <a:ext uri="{FF2B5EF4-FFF2-40B4-BE49-F238E27FC236}">
                <a16:creationId xmlns:a16="http://schemas.microsoft.com/office/drawing/2014/main" id="{C26B7C16-190B-4247-9973-4428CD6A8DD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2577729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Full time employment has many functions beyond just economic returns - it regulates and structures our day, it provides an identity, it structures interpersonal relationships, and provides a sense of value and self worth. </a:t>
            </a:r>
          </a:p>
        </p:txBody>
      </p:sp>
      <p:sp>
        <p:nvSpPr>
          <p:cNvPr id="3" name="Footer Placeholder 2">
            <a:extLst>
              <a:ext uri="{FF2B5EF4-FFF2-40B4-BE49-F238E27FC236}">
                <a16:creationId xmlns:a16="http://schemas.microsoft.com/office/drawing/2014/main" id="{1105C1E3-A483-BC43-8E4F-7346C4211C1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778480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To have work of some kind is crucial. Loving and being loved is part of the foundation of our mental health. Losing your job can be as traumatic as losing a loved one.</a:t>
            </a:r>
          </a:p>
        </p:txBody>
      </p:sp>
      <p:sp>
        <p:nvSpPr>
          <p:cNvPr id="3" name="Footer Placeholder 2">
            <a:extLst>
              <a:ext uri="{FF2B5EF4-FFF2-40B4-BE49-F238E27FC236}">
                <a16:creationId xmlns:a16="http://schemas.microsoft.com/office/drawing/2014/main" id="{F5FAB2D1-D775-7F44-914F-9E35313BE44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728397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To be without work deals a double blow. For the unemployed person, there is not only the loss of being exclude from the wider world and the freedom that earning one’s own living provides, but also of a basic opportunity of reassurance about one’s worth.</a:t>
            </a:r>
          </a:p>
        </p:txBody>
      </p:sp>
      <p:sp>
        <p:nvSpPr>
          <p:cNvPr id="3" name="Footer Placeholder 2">
            <a:extLst>
              <a:ext uri="{FF2B5EF4-FFF2-40B4-BE49-F238E27FC236}">
                <a16:creationId xmlns:a16="http://schemas.microsoft.com/office/drawing/2014/main" id="{DC268430-42D7-7942-869C-3D60BD9392FA}"/>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380880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F88C-4241-9B4B-9A57-E2200968DF8A}"/>
              </a:ext>
            </a:extLst>
          </p:cNvPr>
          <p:cNvSpPr>
            <a:spLocks noGrp="1"/>
          </p:cNvSpPr>
          <p:nvPr>
            <p:ph type="title"/>
          </p:nvPr>
        </p:nvSpPr>
        <p:spPr>
          <a:xfrm>
            <a:off x="838200" y="365125"/>
            <a:ext cx="10515600" cy="5958557"/>
          </a:xfrm>
        </p:spPr>
        <p:txBody>
          <a:bodyPr/>
          <a:lstStyle/>
          <a:p>
            <a:r>
              <a:rPr lang="en-US" b="1" dirty="0">
                <a:solidFill>
                  <a:srgbClr val="7030A0"/>
                </a:solidFill>
              </a:rPr>
              <a:t>The best way to make a change is to have a positive visual picture of the desired future state in concrete terms.</a:t>
            </a:r>
            <a:br>
              <a:rPr lang="en-US" b="1" dirty="0">
                <a:solidFill>
                  <a:srgbClr val="7030A0"/>
                </a:solidFill>
              </a:rPr>
            </a:br>
            <a:r>
              <a:rPr lang="en-US" b="1" dirty="0">
                <a:solidFill>
                  <a:srgbClr val="7030A0"/>
                </a:solidFill>
              </a:rPr>
              <a:t>Rather than saying lose weight, imagine the flatter stomach and stronger abdominal muscles.</a:t>
            </a:r>
          </a:p>
        </p:txBody>
      </p:sp>
      <p:sp>
        <p:nvSpPr>
          <p:cNvPr id="3" name="Footer Placeholder 2">
            <a:extLst>
              <a:ext uri="{FF2B5EF4-FFF2-40B4-BE49-F238E27FC236}">
                <a16:creationId xmlns:a16="http://schemas.microsoft.com/office/drawing/2014/main" id="{44ACE8F2-DE3B-5542-8D16-C3D641C0234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4945737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F88C-4241-9B4B-9A57-E2200968DF8A}"/>
              </a:ext>
            </a:extLst>
          </p:cNvPr>
          <p:cNvSpPr>
            <a:spLocks noGrp="1"/>
          </p:cNvSpPr>
          <p:nvPr>
            <p:ph type="title"/>
          </p:nvPr>
        </p:nvSpPr>
        <p:spPr>
          <a:xfrm>
            <a:off x="838200" y="365125"/>
            <a:ext cx="10515600" cy="5958557"/>
          </a:xfrm>
        </p:spPr>
        <p:txBody>
          <a:bodyPr/>
          <a:lstStyle/>
          <a:p>
            <a:r>
              <a:rPr lang="en-US" b="1" dirty="0">
                <a:solidFill>
                  <a:srgbClr val="7030A0"/>
                </a:solidFill>
              </a:rPr>
              <a:t>Behavior change is possible when you are an optimist.</a:t>
            </a:r>
          </a:p>
        </p:txBody>
      </p:sp>
      <p:sp>
        <p:nvSpPr>
          <p:cNvPr id="3" name="Footer Placeholder 2">
            <a:extLst>
              <a:ext uri="{FF2B5EF4-FFF2-40B4-BE49-F238E27FC236}">
                <a16:creationId xmlns:a16="http://schemas.microsoft.com/office/drawing/2014/main" id="{E4DB83F3-FF68-F84F-9DEB-4EBDEA696B8C}"/>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32808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Changing Gear looks at why work is such an important part of a persons identity, and how challenging it can be when its time to change gear, whether to explore a new path or take a step back from our careers entirely.</a:t>
            </a:r>
          </a:p>
        </p:txBody>
      </p:sp>
      <p:sp>
        <p:nvSpPr>
          <p:cNvPr id="3" name="Footer Placeholder 2">
            <a:extLst>
              <a:ext uri="{FF2B5EF4-FFF2-40B4-BE49-F238E27FC236}">
                <a16:creationId xmlns:a16="http://schemas.microsoft.com/office/drawing/2014/main" id="{AE01E90E-C4B5-6D4D-BB0B-BD30E404737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8071980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F88C-4241-9B4B-9A57-E2200968DF8A}"/>
              </a:ext>
            </a:extLst>
          </p:cNvPr>
          <p:cNvSpPr>
            <a:spLocks noGrp="1"/>
          </p:cNvSpPr>
          <p:nvPr>
            <p:ph type="title"/>
          </p:nvPr>
        </p:nvSpPr>
        <p:spPr>
          <a:xfrm>
            <a:off x="838200" y="365125"/>
            <a:ext cx="10515600" cy="5958557"/>
          </a:xfrm>
        </p:spPr>
        <p:txBody>
          <a:bodyPr/>
          <a:lstStyle/>
          <a:p>
            <a:r>
              <a:rPr lang="en-US" b="1" dirty="0">
                <a:solidFill>
                  <a:srgbClr val="7030A0"/>
                </a:solidFill>
              </a:rPr>
              <a:t>An optimist and a forgiving mindset helps you deal with the inevitable setbacks of change, regarding these as just a single event and part of the process whereas a critical or rigid person might assume setbacks as proof of the impossibility of change.</a:t>
            </a:r>
          </a:p>
        </p:txBody>
      </p:sp>
      <p:sp>
        <p:nvSpPr>
          <p:cNvPr id="3" name="Footer Placeholder 2">
            <a:extLst>
              <a:ext uri="{FF2B5EF4-FFF2-40B4-BE49-F238E27FC236}">
                <a16:creationId xmlns:a16="http://schemas.microsoft.com/office/drawing/2014/main" id="{136CFBE4-9EB5-A54F-9EF2-D0731B31EAE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020308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F88C-4241-9B4B-9A57-E2200968DF8A}"/>
              </a:ext>
            </a:extLst>
          </p:cNvPr>
          <p:cNvSpPr>
            <a:spLocks noGrp="1"/>
          </p:cNvSpPr>
          <p:nvPr>
            <p:ph type="title"/>
          </p:nvPr>
        </p:nvSpPr>
        <p:spPr>
          <a:xfrm>
            <a:off x="838200" y="365125"/>
            <a:ext cx="10515600" cy="5958557"/>
          </a:xfrm>
        </p:spPr>
        <p:txBody>
          <a:bodyPr/>
          <a:lstStyle/>
          <a:p>
            <a:r>
              <a:rPr lang="en-US" b="1" dirty="0">
                <a:solidFill>
                  <a:srgbClr val="7030A0"/>
                </a:solidFill>
              </a:rPr>
              <a:t>Optimism is a growth mindset that thrives on challenge and sees failure not as a personal matter but as something to be overcome by attitude and abilities.</a:t>
            </a:r>
          </a:p>
        </p:txBody>
      </p:sp>
      <p:sp>
        <p:nvSpPr>
          <p:cNvPr id="3" name="Footer Placeholder 2">
            <a:extLst>
              <a:ext uri="{FF2B5EF4-FFF2-40B4-BE49-F238E27FC236}">
                <a16:creationId xmlns:a16="http://schemas.microsoft.com/office/drawing/2014/main" id="{3F66346C-2A6D-534E-A49D-8E63F8522E0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1564521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73C35A-E8E5-2744-9AF3-5288616D6F91}"/>
              </a:ext>
            </a:extLst>
          </p:cNvPr>
          <p:cNvSpPr>
            <a:spLocks noGrp="1"/>
          </p:cNvSpPr>
          <p:nvPr>
            <p:ph type="title"/>
          </p:nvPr>
        </p:nvSpPr>
        <p:spPr/>
        <p:txBody>
          <a:bodyPr/>
          <a:lstStyle/>
          <a:p>
            <a:r>
              <a:rPr lang="en-US" b="1" dirty="0">
                <a:solidFill>
                  <a:srgbClr val="7030A0"/>
                </a:solidFill>
              </a:rPr>
              <a:t>Self limiting beliefs that hamper change</a:t>
            </a:r>
          </a:p>
        </p:txBody>
      </p:sp>
      <p:sp>
        <p:nvSpPr>
          <p:cNvPr id="4" name="Content Placeholder 3">
            <a:extLst>
              <a:ext uri="{FF2B5EF4-FFF2-40B4-BE49-F238E27FC236}">
                <a16:creationId xmlns:a16="http://schemas.microsoft.com/office/drawing/2014/main" id="{2E802D97-17EC-FD44-A3FC-D489A21B2496}"/>
              </a:ext>
            </a:extLst>
          </p:cNvPr>
          <p:cNvSpPr>
            <a:spLocks noGrp="1"/>
          </p:cNvSpPr>
          <p:nvPr>
            <p:ph idx="1"/>
          </p:nvPr>
        </p:nvSpPr>
        <p:spPr/>
        <p:txBody>
          <a:bodyPr/>
          <a:lstStyle/>
          <a:p>
            <a:pPr marL="514350" indent="-514350">
              <a:buFont typeface="+mj-lt"/>
              <a:buAutoNum type="arabicPeriod"/>
            </a:pPr>
            <a:r>
              <a:rPr lang="en-US" dirty="0"/>
              <a:t>All or nothing</a:t>
            </a:r>
          </a:p>
          <a:p>
            <a:pPr marL="514350" indent="-514350">
              <a:buFont typeface="+mj-lt"/>
              <a:buAutoNum type="arabicPeriod"/>
            </a:pPr>
            <a:r>
              <a:rPr lang="en-US" dirty="0"/>
              <a:t>Jumping to conclusions</a:t>
            </a:r>
          </a:p>
          <a:p>
            <a:pPr marL="514350" indent="-514350">
              <a:buFont typeface="+mj-lt"/>
              <a:buAutoNum type="arabicPeriod"/>
            </a:pPr>
            <a:r>
              <a:rPr lang="en-US" dirty="0"/>
              <a:t>Catastrophizing</a:t>
            </a:r>
          </a:p>
          <a:p>
            <a:pPr marL="514350" indent="-514350">
              <a:buFont typeface="+mj-lt"/>
              <a:buAutoNum type="arabicPeriod"/>
            </a:pPr>
            <a:r>
              <a:rPr lang="en-US" dirty="0"/>
              <a:t>Minimizing</a:t>
            </a:r>
          </a:p>
        </p:txBody>
      </p:sp>
      <p:sp>
        <p:nvSpPr>
          <p:cNvPr id="2" name="Footer Placeholder 1">
            <a:extLst>
              <a:ext uri="{FF2B5EF4-FFF2-40B4-BE49-F238E27FC236}">
                <a16:creationId xmlns:a16="http://schemas.microsoft.com/office/drawing/2014/main" id="{5A170274-08E2-D344-948B-17E076F35528}"/>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5290518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73C35A-E8E5-2744-9AF3-5288616D6F91}"/>
              </a:ext>
            </a:extLst>
          </p:cNvPr>
          <p:cNvSpPr>
            <a:spLocks noGrp="1"/>
          </p:cNvSpPr>
          <p:nvPr>
            <p:ph type="title"/>
          </p:nvPr>
        </p:nvSpPr>
        <p:spPr/>
        <p:txBody>
          <a:bodyPr/>
          <a:lstStyle/>
          <a:p>
            <a:r>
              <a:rPr lang="en-US" b="1" dirty="0">
                <a:solidFill>
                  <a:srgbClr val="7030A0"/>
                </a:solidFill>
              </a:rPr>
              <a:t>Some helpful habits to embrace change</a:t>
            </a:r>
          </a:p>
        </p:txBody>
      </p:sp>
      <p:sp>
        <p:nvSpPr>
          <p:cNvPr id="4" name="Content Placeholder 3">
            <a:extLst>
              <a:ext uri="{FF2B5EF4-FFF2-40B4-BE49-F238E27FC236}">
                <a16:creationId xmlns:a16="http://schemas.microsoft.com/office/drawing/2014/main" id="{2E802D97-17EC-FD44-A3FC-D489A21B2496}"/>
              </a:ext>
            </a:extLst>
          </p:cNvPr>
          <p:cNvSpPr>
            <a:spLocks noGrp="1"/>
          </p:cNvSpPr>
          <p:nvPr>
            <p:ph idx="1"/>
          </p:nvPr>
        </p:nvSpPr>
        <p:spPr/>
        <p:txBody>
          <a:bodyPr/>
          <a:lstStyle/>
          <a:p>
            <a:pPr marL="514350" indent="-514350">
              <a:buFont typeface="+mj-lt"/>
              <a:buAutoNum type="arabicPeriod"/>
            </a:pPr>
            <a:r>
              <a:rPr lang="en-US" dirty="0"/>
              <a:t>Focus on the positive , not the negative</a:t>
            </a:r>
          </a:p>
          <a:p>
            <a:pPr marL="514350" indent="-514350">
              <a:buFont typeface="+mj-lt"/>
              <a:buAutoNum type="arabicPeriod"/>
            </a:pPr>
            <a:r>
              <a:rPr lang="en-US" dirty="0"/>
              <a:t>Break problems into smaller pieces to give a sense of achievement</a:t>
            </a:r>
          </a:p>
          <a:p>
            <a:pPr marL="514350" indent="-514350">
              <a:buFont typeface="+mj-lt"/>
              <a:buAutoNum type="arabicPeriod"/>
            </a:pPr>
            <a:r>
              <a:rPr lang="en-US" dirty="0"/>
              <a:t>Seeking help when you need it</a:t>
            </a:r>
          </a:p>
          <a:p>
            <a:pPr marL="514350" indent="-514350">
              <a:buFont typeface="+mj-lt"/>
              <a:buAutoNum type="arabicPeriod"/>
            </a:pPr>
            <a:r>
              <a:rPr lang="en-US" dirty="0"/>
              <a:t>Regarding mistakes as opportunities to learn</a:t>
            </a:r>
          </a:p>
        </p:txBody>
      </p:sp>
      <p:sp>
        <p:nvSpPr>
          <p:cNvPr id="2" name="Footer Placeholder 1">
            <a:extLst>
              <a:ext uri="{FF2B5EF4-FFF2-40B4-BE49-F238E27FC236}">
                <a16:creationId xmlns:a16="http://schemas.microsoft.com/office/drawing/2014/main" id="{2AD3F90F-B98D-DD40-B392-F8193AB4A9D9}"/>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4581434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73C35A-E8E5-2744-9AF3-5288616D6F91}"/>
              </a:ext>
            </a:extLst>
          </p:cNvPr>
          <p:cNvSpPr>
            <a:spLocks noGrp="1"/>
          </p:cNvSpPr>
          <p:nvPr>
            <p:ph type="title"/>
          </p:nvPr>
        </p:nvSpPr>
        <p:spPr/>
        <p:txBody>
          <a:bodyPr/>
          <a:lstStyle/>
          <a:p>
            <a:r>
              <a:rPr lang="en-US" b="1" dirty="0">
                <a:solidFill>
                  <a:srgbClr val="7030A0"/>
                </a:solidFill>
              </a:rPr>
              <a:t>Some unhelpful habits about change</a:t>
            </a:r>
          </a:p>
        </p:txBody>
      </p:sp>
      <p:sp>
        <p:nvSpPr>
          <p:cNvPr id="4" name="Content Placeholder 3">
            <a:extLst>
              <a:ext uri="{FF2B5EF4-FFF2-40B4-BE49-F238E27FC236}">
                <a16:creationId xmlns:a16="http://schemas.microsoft.com/office/drawing/2014/main" id="{2E802D97-17EC-FD44-A3FC-D489A21B2496}"/>
              </a:ext>
            </a:extLst>
          </p:cNvPr>
          <p:cNvSpPr>
            <a:spLocks noGrp="1"/>
          </p:cNvSpPr>
          <p:nvPr>
            <p:ph idx="1"/>
          </p:nvPr>
        </p:nvSpPr>
        <p:spPr/>
        <p:txBody>
          <a:bodyPr/>
          <a:lstStyle/>
          <a:p>
            <a:pPr marL="514350" indent="-514350">
              <a:buFont typeface="+mj-lt"/>
              <a:buAutoNum type="arabicPeriod"/>
            </a:pPr>
            <a:r>
              <a:rPr lang="en-US" dirty="0"/>
              <a:t>Focusing on what went wrong</a:t>
            </a:r>
          </a:p>
          <a:p>
            <a:pPr marL="514350" indent="-514350">
              <a:buFont typeface="+mj-lt"/>
              <a:buAutoNum type="arabicPeriod"/>
            </a:pPr>
            <a:r>
              <a:rPr lang="en-US" dirty="0"/>
              <a:t>Being unforgiving of mistakes</a:t>
            </a:r>
          </a:p>
          <a:p>
            <a:pPr marL="514350" indent="-514350">
              <a:buFont typeface="+mj-lt"/>
              <a:buAutoNum type="arabicPeriod"/>
            </a:pPr>
            <a:r>
              <a:rPr lang="en-US" dirty="0"/>
              <a:t>Not building positive experiences and confidence boosters in your routine</a:t>
            </a:r>
          </a:p>
          <a:p>
            <a:pPr marL="514350" indent="-514350">
              <a:buFont typeface="+mj-lt"/>
              <a:buAutoNum type="arabicPeriod"/>
            </a:pPr>
            <a:r>
              <a:rPr lang="en-US" dirty="0"/>
              <a:t>Fearing failure</a:t>
            </a:r>
          </a:p>
          <a:p>
            <a:pPr marL="514350" indent="-514350">
              <a:buFont typeface="+mj-lt"/>
              <a:buAutoNum type="arabicPeriod"/>
            </a:pPr>
            <a:r>
              <a:rPr lang="en-US" dirty="0"/>
              <a:t>Taking a rigid attitude</a:t>
            </a:r>
          </a:p>
        </p:txBody>
      </p:sp>
      <p:sp>
        <p:nvSpPr>
          <p:cNvPr id="2" name="Footer Placeholder 1">
            <a:extLst>
              <a:ext uri="{FF2B5EF4-FFF2-40B4-BE49-F238E27FC236}">
                <a16:creationId xmlns:a16="http://schemas.microsoft.com/office/drawing/2014/main" id="{72EFB4ED-17DD-FA4A-8A49-FDC8C99382BA}"/>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8835405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Those who have been successful have often become so by developing one aspect of themselves – such as being knowledgeable or a provider of solutions to others.</a:t>
            </a:r>
          </a:p>
        </p:txBody>
      </p:sp>
      <p:sp>
        <p:nvSpPr>
          <p:cNvPr id="3" name="Footer Placeholder 2">
            <a:extLst>
              <a:ext uri="{FF2B5EF4-FFF2-40B4-BE49-F238E27FC236}">
                <a16:creationId xmlns:a16="http://schemas.microsoft.com/office/drawing/2014/main" id="{F2074D67-CD1F-5B4C-AFDC-0086FE39290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0669778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We tend to suffer from a strategic persistence- carrying on with the same approaches to problem solving that have been successful for us in the past.</a:t>
            </a:r>
          </a:p>
        </p:txBody>
      </p:sp>
      <p:sp>
        <p:nvSpPr>
          <p:cNvPr id="3" name="Footer Placeholder 2">
            <a:extLst>
              <a:ext uri="{FF2B5EF4-FFF2-40B4-BE49-F238E27FC236}">
                <a16:creationId xmlns:a16="http://schemas.microsoft.com/office/drawing/2014/main" id="{CD9BFE8C-99F6-594C-B1C4-B0E396D52B31}"/>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15736390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This is true in organizations too. The paradox of success in business is that when a company is successful, it tends to persist with existing strategies, and there is a tendency to double down on the same strategies when things change.</a:t>
            </a:r>
          </a:p>
        </p:txBody>
      </p:sp>
      <p:sp>
        <p:nvSpPr>
          <p:cNvPr id="3" name="Footer Placeholder 2">
            <a:extLst>
              <a:ext uri="{FF2B5EF4-FFF2-40B4-BE49-F238E27FC236}">
                <a16:creationId xmlns:a16="http://schemas.microsoft.com/office/drawing/2014/main" id="{F71A3ED6-56DF-C548-AE51-D38D954BD2B5}"/>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6580136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Striving for excellence is commendable but it is frequently focused on opinion of others.</a:t>
            </a:r>
          </a:p>
        </p:txBody>
      </p:sp>
      <p:sp>
        <p:nvSpPr>
          <p:cNvPr id="3" name="Footer Placeholder 2">
            <a:extLst>
              <a:ext uri="{FF2B5EF4-FFF2-40B4-BE49-F238E27FC236}">
                <a16:creationId xmlns:a16="http://schemas.microsoft.com/office/drawing/2014/main" id="{7EAA8C93-8211-2F46-8E29-9BF315D161F5}"/>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9282261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High achievement is driven by a positive desire to excel, but also a fear of being seen as a failure.</a:t>
            </a:r>
          </a:p>
        </p:txBody>
      </p:sp>
      <p:sp>
        <p:nvSpPr>
          <p:cNvPr id="3" name="Footer Placeholder 2">
            <a:extLst>
              <a:ext uri="{FF2B5EF4-FFF2-40B4-BE49-F238E27FC236}">
                <a16:creationId xmlns:a16="http://schemas.microsoft.com/office/drawing/2014/main" id="{FFD341D3-9402-6540-84B1-6F5581FCB178}"/>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723513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At some point after the age of fifty, many people begin to feel a lack of certainty about how the world will work out for us, as well as for our families, friends and communities.</a:t>
            </a:r>
          </a:p>
        </p:txBody>
      </p:sp>
      <p:sp>
        <p:nvSpPr>
          <p:cNvPr id="3" name="Footer Placeholder 2">
            <a:extLst>
              <a:ext uri="{FF2B5EF4-FFF2-40B4-BE49-F238E27FC236}">
                <a16:creationId xmlns:a16="http://schemas.microsoft.com/office/drawing/2014/main" id="{6AA6AFFD-4178-C74A-9C5D-D505A0A8D969}"/>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1033199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812D-8FCD-E341-93FD-ED267CEAF9F8}"/>
              </a:ext>
            </a:extLst>
          </p:cNvPr>
          <p:cNvSpPr>
            <a:spLocks noGrp="1"/>
          </p:cNvSpPr>
          <p:nvPr>
            <p:ph type="title"/>
          </p:nvPr>
        </p:nvSpPr>
        <p:spPr/>
        <p:txBody>
          <a:bodyPr/>
          <a:lstStyle/>
          <a:p>
            <a:r>
              <a:rPr lang="en-US" b="1" dirty="0">
                <a:solidFill>
                  <a:srgbClr val="7030A0"/>
                </a:solidFill>
              </a:rPr>
              <a:t>3 types of perfectionists</a:t>
            </a:r>
          </a:p>
        </p:txBody>
      </p:sp>
      <p:sp>
        <p:nvSpPr>
          <p:cNvPr id="3" name="Content Placeholder 2">
            <a:extLst>
              <a:ext uri="{FF2B5EF4-FFF2-40B4-BE49-F238E27FC236}">
                <a16:creationId xmlns:a16="http://schemas.microsoft.com/office/drawing/2014/main" id="{9BB6F25D-5D15-034F-AE66-4C5798CB9FBD}"/>
              </a:ext>
            </a:extLst>
          </p:cNvPr>
          <p:cNvSpPr>
            <a:spLocks noGrp="1"/>
          </p:cNvSpPr>
          <p:nvPr>
            <p:ph idx="1"/>
          </p:nvPr>
        </p:nvSpPr>
        <p:spPr/>
        <p:txBody>
          <a:bodyPr/>
          <a:lstStyle/>
          <a:p>
            <a:r>
              <a:rPr lang="en-US" dirty="0"/>
              <a:t>Strivers – constantly trying to live up to their own high standards, and perpetual victims of their own high standards</a:t>
            </a:r>
          </a:p>
          <a:p>
            <a:r>
              <a:rPr lang="en-US" dirty="0"/>
              <a:t>Zealots – expecting perfection of others</a:t>
            </a:r>
          </a:p>
          <a:p>
            <a:r>
              <a:rPr lang="en-US" dirty="0"/>
              <a:t>Idealists – struggling to live up to an image of what others have of them</a:t>
            </a:r>
          </a:p>
          <a:p>
            <a:endParaRPr lang="en-US" dirty="0"/>
          </a:p>
        </p:txBody>
      </p:sp>
      <p:sp>
        <p:nvSpPr>
          <p:cNvPr id="4" name="Footer Placeholder 3">
            <a:extLst>
              <a:ext uri="{FF2B5EF4-FFF2-40B4-BE49-F238E27FC236}">
                <a16:creationId xmlns:a16="http://schemas.microsoft.com/office/drawing/2014/main" id="{9993EF7F-62FB-3C49-881E-746F0E2B2735}"/>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499296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5DB8-BD39-344E-86CD-8D59970EDD95}"/>
              </a:ext>
            </a:extLst>
          </p:cNvPr>
          <p:cNvSpPr>
            <a:spLocks noGrp="1"/>
          </p:cNvSpPr>
          <p:nvPr>
            <p:ph type="title"/>
          </p:nvPr>
        </p:nvSpPr>
        <p:spPr>
          <a:xfrm>
            <a:off x="838200" y="365125"/>
            <a:ext cx="10515600" cy="6068726"/>
          </a:xfrm>
        </p:spPr>
        <p:txBody>
          <a:bodyPr/>
          <a:lstStyle/>
          <a:p>
            <a:r>
              <a:rPr lang="en-US" b="1" dirty="0">
                <a:solidFill>
                  <a:srgbClr val="7030A0"/>
                </a:solidFill>
              </a:rPr>
              <a:t>Having a powerful role at work can mean that you are used to getting your own way. The psychologist Dacher Keltner argues that those in power often lose their better qualities and some completely lose touch with their better side.</a:t>
            </a:r>
          </a:p>
        </p:txBody>
      </p:sp>
      <p:sp>
        <p:nvSpPr>
          <p:cNvPr id="3" name="Footer Placeholder 2">
            <a:extLst>
              <a:ext uri="{FF2B5EF4-FFF2-40B4-BE49-F238E27FC236}">
                <a16:creationId xmlns:a16="http://schemas.microsoft.com/office/drawing/2014/main" id="{7B9BABBF-4824-3E4B-8E53-59397BBEB9BC}"/>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249078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5DB8-BD39-344E-86CD-8D59970EDD95}"/>
              </a:ext>
            </a:extLst>
          </p:cNvPr>
          <p:cNvSpPr>
            <a:spLocks noGrp="1"/>
          </p:cNvSpPr>
          <p:nvPr>
            <p:ph type="title"/>
          </p:nvPr>
        </p:nvSpPr>
        <p:spPr>
          <a:xfrm>
            <a:off x="838200" y="365125"/>
            <a:ext cx="10515600" cy="6068726"/>
          </a:xfrm>
        </p:spPr>
        <p:txBody>
          <a:bodyPr/>
          <a:lstStyle/>
          <a:p>
            <a:r>
              <a:rPr lang="en-US" b="1" dirty="0">
                <a:solidFill>
                  <a:srgbClr val="7030A0"/>
                </a:solidFill>
              </a:rPr>
              <a:t>Success can feed the dark side – the desire to have power over others , and the need to be center stage and viewed as more successful than others.</a:t>
            </a:r>
          </a:p>
        </p:txBody>
      </p:sp>
      <p:sp>
        <p:nvSpPr>
          <p:cNvPr id="3" name="Footer Placeholder 2">
            <a:extLst>
              <a:ext uri="{FF2B5EF4-FFF2-40B4-BE49-F238E27FC236}">
                <a16:creationId xmlns:a16="http://schemas.microsoft.com/office/drawing/2014/main" id="{5EC055CB-1513-C24E-A8B2-47E5ED1E1A8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2598073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5DB8-BD39-344E-86CD-8D59970EDD95}"/>
              </a:ext>
            </a:extLst>
          </p:cNvPr>
          <p:cNvSpPr>
            <a:spLocks noGrp="1"/>
          </p:cNvSpPr>
          <p:nvPr>
            <p:ph type="title"/>
          </p:nvPr>
        </p:nvSpPr>
        <p:spPr>
          <a:xfrm>
            <a:off x="838200" y="365125"/>
            <a:ext cx="10515600" cy="6068726"/>
          </a:xfrm>
        </p:spPr>
        <p:txBody>
          <a:bodyPr/>
          <a:lstStyle/>
          <a:p>
            <a:r>
              <a:rPr lang="en-US" b="1" dirty="0">
                <a:solidFill>
                  <a:srgbClr val="7030A0"/>
                </a:solidFill>
              </a:rPr>
              <a:t>Relationships almost always involve a degree of mixed feelings. Things are never perfect al the  time and most relationships are occasionally frustrating.</a:t>
            </a:r>
          </a:p>
        </p:txBody>
      </p:sp>
      <p:sp>
        <p:nvSpPr>
          <p:cNvPr id="3" name="Footer Placeholder 2">
            <a:extLst>
              <a:ext uri="{FF2B5EF4-FFF2-40B4-BE49-F238E27FC236}">
                <a16:creationId xmlns:a16="http://schemas.microsoft.com/office/drawing/2014/main" id="{5C555E87-8666-5949-B6E1-95447D0F348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166076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5DB8-BD39-344E-86CD-8D59970EDD95}"/>
              </a:ext>
            </a:extLst>
          </p:cNvPr>
          <p:cNvSpPr>
            <a:spLocks noGrp="1"/>
          </p:cNvSpPr>
          <p:nvPr>
            <p:ph type="title"/>
          </p:nvPr>
        </p:nvSpPr>
        <p:spPr>
          <a:xfrm>
            <a:off x="838200" y="365125"/>
            <a:ext cx="10515600" cy="6068726"/>
          </a:xfrm>
        </p:spPr>
        <p:txBody>
          <a:bodyPr/>
          <a:lstStyle/>
          <a:p>
            <a:r>
              <a:rPr lang="en-US" b="1" dirty="0">
                <a:solidFill>
                  <a:srgbClr val="7030A0"/>
                </a:solidFill>
              </a:rPr>
              <a:t>The psychologist Sonja Lyubomirsky argues that 50 % of your happiness is genetic, ten % is based on life circumstances and 40 % is based on your actions.</a:t>
            </a:r>
          </a:p>
        </p:txBody>
      </p:sp>
      <p:sp>
        <p:nvSpPr>
          <p:cNvPr id="3" name="Footer Placeholder 2">
            <a:extLst>
              <a:ext uri="{FF2B5EF4-FFF2-40B4-BE49-F238E27FC236}">
                <a16:creationId xmlns:a16="http://schemas.microsoft.com/office/drawing/2014/main" id="{FB4B4AE0-280D-4B4C-9613-9A552F926F00}"/>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6036120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5DB8-BD39-344E-86CD-8D59970EDD95}"/>
              </a:ext>
            </a:extLst>
          </p:cNvPr>
          <p:cNvSpPr>
            <a:spLocks noGrp="1"/>
          </p:cNvSpPr>
          <p:nvPr>
            <p:ph type="title"/>
          </p:nvPr>
        </p:nvSpPr>
        <p:spPr>
          <a:xfrm>
            <a:off x="838200" y="365125"/>
            <a:ext cx="10515600" cy="6068726"/>
          </a:xfrm>
        </p:spPr>
        <p:txBody>
          <a:bodyPr/>
          <a:lstStyle/>
          <a:p>
            <a:r>
              <a:rPr lang="en-US" b="1" dirty="0">
                <a:solidFill>
                  <a:srgbClr val="7030A0"/>
                </a:solidFill>
              </a:rPr>
              <a:t>Life is a choice. It is your life, choose consciously, choose wisely and choose honestly, Choose happiness</a:t>
            </a:r>
          </a:p>
        </p:txBody>
      </p:sp>
      <p:sp>
        <p:nvSpPr>
          <p:cNvPr id="3" name="Footer Placeholder 2">
            <a:extLst>
              <a:ext uri="{FF2B5EF4-FFF2-40B4-BE49-F238E27FC236}">
                <a16:creationId xmlns:a16="http://schemas.microsoft.com/office/drawing/2014/main" id="{5C741B10-345D-2A4F-BDE5-10097EFE86C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9734121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BDAE-EACD-7E46-9E79-00474AFA6EE0}"/>
              </a:ext>
            </a:extLst>
          </p:cNvPr>
          <p:cNvSpPr>
            <a:spLocks noGrp="1"/>
          </p:cNvSpPr>
          <p:nvPr>
            <p:ph type="title"/>
          </p:nvPr>
        </p:nvSpPr>
        <p:spPr/>
        <p:txBody>
          <a:bodyPr/>
          <a:lstStyle/>
          <a:p>
            <a:r>
              <a:rPr lang="en-US" b="1" dirty="0"/>
              <a:t>You are your life’s CEO</a:t>
            </a:r>
          </a:p>
        </p:txBody>
      </p:sp>
      <p:sp>
        <p:nvSpPr>
          <p:cNvPr id="3" name="Content Placeholder 2">
            <a:extLst>
              <a:ext uri="{FF2B5EF4-FFF2-40B4-BE49-F238E27FC236}">
                <a16:creationId xmlns:a16="http://schemas.microsoft.com/office/drawing/2014/main" id="{99215ABC-2527-9E41-8BA7-40872B784660}"/>
              </a:ext>
            </a:extLst>
          </p:cNvPr>
          <p:cNvSpPr>
            <a:spLocks noGrp="1"/>
          </p:cNvSpPr>
          <p:nvPr>
            <p:ph idx="1"/>
          </p:nvPr>
        </p:nvSpPr>
        <p:spPr/>
        <p:txBody>
          <a:bodyPr/>
          <a:lstStyle/>
          <a:p>
            <a:pPr marL="514350" indent="-514350">
              <a:buFont typeface="+mj-lt"/>
              <a:buAutoNum type="arabicPeriod"/>
            </a:pPr>
            <a:r>
              <a:rPr lang="en-US" dirty="0"/>
              <a:t>How am I performing as the CEO of my own life?</a:t>
            </a:r>
          </a:p>
          <a:p>
            <a:pPr marL="514350" indent="-514350">
              <a:buFont typeface="+mj-lt"/>
              <a:buAutoNum type="arabicPeriod"/>
            </a:pPr>
            <a:r>
              <a:rPr lang="en-US" dirty="0"/>
              <a:t>To what extent am I living my own purpose?</a:t>
            </a:r>
          </a:p>
          <a:p>
            <a:pPr marL="514350" indent="-514350">
              <a:buFont typeface="+mj-lt"/>
              <a:buAutoNum type="arabicPeriod"/>
            </a:pPr>
            <a:r>
              <a:rPr lang="en-US" dirty="0"/>
              <a:t>What might I need to say Yes or No to?</a:t>
            </a:r>
          </a:p>
          <a:p>
            <a:pPr marL="514350" indent="-514350">
              <a:buFont typeface="+mj-lt"/>
              <a:buAutoNum type="arabicPeriod"/>
            </a:pPr>
            <a:r>
              <a:rPr lang="en-US" dirty="0"/>
              <a:t>How am I balancing the important and unimportant, and the urgent and not so urgent in my life?</a:t>
            </a:r>
          </a:p>
          <a:p>
            <a:pPr marL="514350" indent="-514350">
              <a:buFont typeface="+mj-lt"/>
              <a:buAutoNum type="arabicPeriod"/>
            </a:pPr>
            <a:r>
              <a:rPr lang="en-US" dirty="0"/>
              <a:t>What other activities might I consider?</a:t>
            </a:r>
          </a:p>
          <a:p>
            <a:pPr marL="514350" indent="-514350">
              <a:buFont typeface="+mj-lt"/>
              <a:buAutoNum type="arabicPeriod"/>
            </a:pPr>
            <a:endParaRPr lang="en-US" dirty="0"/>
          </a:p>
        </p:txBody>
      </p:sp>
      <p:sp>
        <p:nvSpPr>
          <p:cNvPr id="4" name="Footer Placeholder 3">
            <a:extLst>
              <a:ext uri="{FF2B5EF4-FFF2-40B4-BE49-F238E27FC236}">
                <a16:creationId xmlns:a16="http://schemas.microsoft.com/office/drawing/2014/main" id="{3A64178C-B53C-DB40-B9D5-87C257296D52}"/>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7034476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2121C-CA0C-5E4B-B44B-9115F8FEBB4D}"/>
              </a:ext>
            </a:extLst>
          </p:cNvPr>
          <p:cNvSpPr>
            <a:spLocks noGrp="1"/>
          </p:cNvSpPr>
          <p:nvPr>
            <p:ph type="title"/>
          </p:nvPr>
        </p:nvSpPr>
        <p:spPr>
          <a:xfrm>
            <a:off x="838200" y="365125"/>
            <a:ext cx="10515600" cy="5991608"/>
          </a:xfrm>
        </p:spPr>
        <p:txBody>
          <a:bodyPr/>
          <a:lstStyle/>
          <a:p>
            <a:r>
              <a:rPr lang="en-US" b="1" dirty="0">
                <a:solidFill>
                  <a:srgbClr val="7030A0"/>
                </a:solidFill>
              </a:rPr>
              <a:t>Being the best self you can be is arguably a bit of a cliché, but nonetheless, it is a worthy goal.</a:t>
            </a:r>
          </a:p>
        </p:txBody>
      </p:sp>
      <p:sp>
        <p:nvSpPr>
          <p:cNvPr id="3" name="Footer Placeholder 2">
            <a:extLst>
              <a:ext uri="{FF2B5EF4-FFF2-40B4-BE49-F238E27FC236}">
                <a16:creationId xmlns:a16="http://schemas.microsoft.com/office/drawing/2014/main" id="{E820A1AD-3E37-EE4B-BEC4-7B2A1023431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9457179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734138-7AAC-8A42-B677-D43A544233AE}"/>
              </a:ext>
            </a:extLst>
          </p:cNvPr>
          <p:cNvPicPr>
            <a:picLocks noChangeAspect="1"/>
          </p:cNvPicPr>
          <p:nvPr/>
        </p:nvPicPr>
        <p:blipFill rotWithShape="1">
          <a:blip r:embed="rId2"/>
          <a:srcRect b="9426"/>
          <a:stretch/>
        </p:blipFill>
        <p:spPr>
          <a:xfrm>
            <a:off x="1380344" y="-1"/>
            <a:ext cx="6730401" cy="6858001"/>
          </a:xfrm>
          <a:prstGeom prst="rect">
            <a:avLst/>
          </a:prstGeom>
        </p:spPr>
      </p:pic>
      <p:sp>
        <p:nvSpPr>
          <p:cNvPr id="4" name="TextBox 3">
            <a:extLst>
              <a:ext uri="{FF2B5EF4-FFF2-40B4-BE49-F238E27FC236}">
                <a16:creationId xmlns:a16="http://schemas.microsoft.com/office/drawing/2014/main" id="{B0DF5C8E-AF01-834E-BCE4-D60BA53A1261}"/>
              </a:ext>
            </a:extLst>
          </p:cNvPr>
          <p:cNvSpPr txBox="1"/>
          <p:nvPr/>
        </p:nvSpPr>
        <p:spPr>
          <a:xfrm>
            <a:off x="7798676" y="2795752"/>
            <a:ext cx="3123676" cy="923330"/>
          </a:xfrm>
          <a:prstGeom prst="rect">
            <a:avLst/>
          </a:prstGeom>
          <a:noFill/>
        </p:spPr>
        <p:txBody>
          <a:bodyPr wrap="none" rtlCol="0">
            <a:spAutoFit/>
          </a:bodyPr>
          <a:lstStyle/>
          <a:p>
            <a:r>
              <a:rPr lang="en-US" b="1" dirty="0">
                <a:solidFill>
                  <a:srgbClr val="FF0000"/>
                </a:solidFill>
              </a:rPr>
              <a:t>Do order your book</a:t>
            </a:r>
          </a:p>
          <a:p>
            <a:endParaRPr lang="en-US" b="1" dirty="0">
              <a:solidFill>
                <a:srgbClr val="FF0000"/>
              </a:solidFill>
            </a:endParaRPr>
          </a:p>
          <a:p>
            <a:r>
              <a:rPr lang="en-US" b="1" dirty="0">
                <a:solidFill>
                  <a:srgbClr val="FF0000"/>
                </a:solidFill>
              </a:rPr>
              <a:t>http://</a:t>
            </a:r>
            <a:r>
              <a:rPr lang="en-US" b="1" dirty="0" err="1">
                <a:solidFill>
                  <a:srgbClr val="FF0000"/>
                </a:solidFill>
              </a:rPr>
              <a:t>bit.ly</a:t>
            </a:r>
            <a:r>
              <a:rPr lang="en-US" b="1" dirty="0">
                <a:solidFill>
                  <a:srgbClr val="FF0000"/>
                </a:solidFill>
              </a:rPr>
              <a:t>/TRCSHIVAKUMAR</a:t>
            </a:r>
          </a:p>
        </p:txBody>
      </p:sp>
      <p:sp>
        <p:nvSpPr>
          <p:cNvPr id="5" name="Footer Placeholder 4">
            <a:extLst>
              <a:ext uri="{FF2B5EF4-FFF2-40B4-BE49-F238E27FC236}">
                <a16:creationId xmlns:a16="http://schemas.microsoft.com/office/drawing/2014/main" id="{20C96340-1862-B940-8B2D-0B458945D223}"/>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2835658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This book speaks to those who have broadly loved their jobs and to a great extent, been defined by what they do.</a:t>
            </a:r>
          </a:p>
        </p:txBody>
      </p:sp>
      <p:sp>
        <p:nvSpPr>
          <p:cNvPr id="3" name="Footer Placeholder 2">
            <a:extLst>
              <a:ext uri="{FF2B5EF4-FFF2-40B4-BE49-F238E27FC236}">
                <a16:creationId xmlns:a16="http://schemas.microsoft.com/office/drawing/2014/main" id="{3A197AC0-9277-4449-8C75-2BF348BBB70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9459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D66-4730-E449-B927-726CFE76031B}"/>
              </a:ext>
            </a:extLst>
          </p:cNvPr>
          <p:cNvSpPr>
            <a:spLocks noGrp="1"/>
          </p:cNvSpPr>
          <p:nvPr>
            <p:ph type="title"/>
          </p:nvPr>
        </p:nvSpPr>
        <p:spPr>
          <a:xfrm>
            <a:off x="838200" y="365125"/>
            <a:ext cx="10515600" cy="5969574"/>
          </a:xfrm>
        </p:spPr>
        <p:txBody>
          <a:bodyPr/>
          <a:lstStyle/>
          <a:p>
            <a:r>
              <a:rPr lang="en-US" b="1" dirty="0">
                <a:solidFill>
                  <a:srgbClr val="7030A0"/>
                </a:solidFill>
              </a:rPr>
              <a:t>This work persona or sense of identity can become who they are , both to those around them and even more to themselves.</a:t>
            </a:r>
          </a:p>
        </p:txBody>
      </p:sp>
      <p:sp>
        <p:nvSpPr>
          <p:cNvPr id="3" name="Footer Placeholder 2">
            <a:extLst>
              <a:ext uri="{FF2B5EF4-FFF2-40B4-BE49-F238E27FC236}">
                <a16:creationId xmlns:a16="http://schemas.microsoft.com/office/drawing/2014/main" id="{9ECC27B1-E5C1-AA4D-8AA7-0424B7B4183B}"/>
              </a:ext>
            </a:extLst>
          </p:cNvPr>
          <p:cNvSpPr>
            <a:spLocks noGrp="1"/>
          </p:cNvSpPr>
          <p:nvPr>
            <p:ph type="ftr" sz="quarter" idx="11"/>
          </p:nvPr>
        </p:nvSpPr>
        <p:spPr/>
        <p:txBody>
          <a:bodyPr/>
          <a:lstStyle/>
          <a:p>
            <a:r>
              <a:rPr lang="en-US"/>
              <a:t>Changing Gear - Shiv's Book Summary</a:t>
            </a:r>
            <a:endParaRPr lang="en-US" dirty="0"/>
          </a:p>
        </p:txBody>
      </p:sp>
    </p:spTree>
    <p:extLst>
      <p:ext uri="{BB962C8B-B14F-4D97-AF65-F5344CB8AC3E}">
        <p14:creationId xmlns:p14="http://schemas.microsoft.com/office/powerpoint/2010/main" val="3353625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2838</Words>
  <Application>Microsoft Macintosh PowerPoint</Application>
  <PresentationFormat>Widescreen</PresentationFormat>
  <Paragraphs>181</Paragraphs>
  <Slides>78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Calibri Light</vt:lpstr>
      <vt:lpstr>Office Theme</vt:lpstr>
      <vt:lpstr>Changing Gear</vt:lpstr>
      <vt:lpstr>Jon Stokes is a psychologist and a member of St Antony’s College, Oxford University.  Jan hall is a successful business leader. She now advises CEOs. She worked with Spencer Stuart, the head hunting firm. </vt:lpstr>
      <vt:lpstr>The word career comes from the French carrier meaning a road or a path, and implies more or less straight on direction.</vt:lpstr>
      <vt:lpstr>Careers are not that simple – we take diversions, get lost, return to a different main road. There maybe periods of being out of work, whether by choice or not.</vt:lpstr>
      <vt:lpstr>If you are reading his book, you are likely to be someone who has a high drive to achieve, with a consequent fear of failure and thus a need to be in control.</vt:lpstr>
      <vt:lpstr>Changing Gear looks at why work is such an important part of a persons identity, and how challenging it can be when its time to change gear, whether to explore a new path or take a step back from our careers entirely.</vt:lpstr>
      <vt:lpstr>At some point after the age of fifty, many people begin to feel a lack of certainty about how the world will work out for us, as well as for our families, friends and communities.</vt:lpstr>
      <vt:lpstr>This book speaks to those who have broadly loved their jobs and to a great extent, been defined by what they do.</vt:lpstr>
      <vt:lpstr>This work persona or sense of identity can become who they are , both to those around them and even more to themselves.</vt:lpstr>
      <vt:lpstr>Working and being part of an organization provides us with a sense of purpose, value and community. Losing that, perhaps for people who have invested perhaps too much of themselves in work, can be a challenge.</vt:lpstr>
      <vt:lpstr>However, for those who see work as a part of their purpose, being faced with reconsidering or expanding their sense of self outside their work role can be very daunting.</vt:lpstr>
      <vt:lpstr>Not only does this mean losing their day to day routine, it also brings into question their status in their particular community, their ‘power’ their sense of being needed, their relevance and their legacy.</vt:lpstr>
      <vt:lpstr>After 40, and especially after 50, only those capable of total denial still think they are young. However, they also rarely think of themselves as old.</vt:lpstr>
      <vt:lpstr>For some the choice to leave a role is theirs to make, for others, factors beyond their control make the choice for them.</vt:lpstr>
      <vt:lpstr>The traditional mid life crisis, in your early forties typically entails accepting who you are, that your personality, strengths and weaknesses are unlikely to change very significantly and that some of your aspirations simply wont be fulfilled.</vt:lpstr>
      <vt:lpstr>The solution is to make the best of what you have, rather than continuing to dream about what you might be capable of.</vt:lpstr>
      <vt:lpstr>Work can seem straightforward because it is so familiar, but many have not considered what it has shielded them from.</vt:lpstr>
      <vt:lpstr>The problem with a life built on achievement is that the alternative may seem like failure, and so to change course feels an impossibility.</vt:lpstr>
      <vt:lpstr>William Bridges makes a distinction between change and transition. Things change  but people transition.</vt:lpstr>
      <vt:lpstr>The real issue for most CEOs is that they cannot envisage how life will be without the trappings of a CEO role.</vt:lpstr>
      <vt:lpstr>Not only doing the CEO job, but the respect, and in truth, the power that is bestowed on them and access to other leaders and influencers, a perk you enjoy when you are a CEO.</vt:lpstr>
      <vt:lpstr>All CEOs by and large seek and enjoy power. CEOs typically dislike or are relatively intolerant of feelings of vulnerability and helplessness.</vt:lpstr>
      <vt:lpstr>CEOs are unable to recognize it in themselves and see it in others , usually with disapproval.</vt:lpstr>
      <vt:lpstr>When a C EO leaves a role, they feel vulnerable. The loss of power in organizations is frequently dramatic in reality as well as in feelings. New coalitions develop without you.</vt:lpstr>
      <vt:lpstr>As soon as someone announces a departure at any level, others are eager for the benefits that are up for grabs, and can show a cruel disregard of how it might feel to the person who is leaving.</vt:lpstr>
      <vt:lpstr>We are prone to the assumption that organizations are there to look after us like a aren’t, ignoring the fact that organizations are driven by the logic and mechanics of marketplace survival, with limited capacity for human feeling.</vt:lpstr>
      <vt:lpstr>For most of us, the demands of our daily lives leave little room for introspection or reassessment.</vt:lpstr>
      <vt:lpstr>In weakness there is strength, achieving grace in changing gear.</vt:lpstr>
      <vt:lpstr>A child’s response to powerful parental needs about who they should be and how they should behave can produce either rebellion or conformity.</vt:lpstr>
      <vt:lpstr>Generally , we have at least two selves – a private self, which we only show to friends and family, and a public self, which we express more widely, and especially in the workplace.</vt:lpstr>
      <vt:lpstr>The private life and personal needs take second place to the potentially infinite demands of the workplace and career.</vt:lpstr>
      <vt:lpstr>This generally happens slowly, and largely unconsciously, so that the person themselves become confused between their more personal needs and their ambitions at work.</vt:lpstr>
      <vt:lpstr>Knowing the difference between bearable and unbearable levels of stress is a necessary condition for thriving in challenging professions.</vt:lpstr>
      <vt:lpstr>We all reach a stage when we have to make choices. At Harvard Business School, students are asked to outline their ambitions against three priorities – fame , fortune and family. It is a soul searching moment that implies future sacrifice.</vt:lpstr>
      <vt:lpstr>The real question is how can people who gradually become consumed by their work retain their perspective on their whole selves?</vt:lpstr>
      <vt:lpstr>Forced retirement or redundancy are sadly an all too familiar part of life. There are many reasons it can happen, bit whatever the reason, the adjustment required in your domestic and professional life is huge.</vt:lpstr>
      <vt:lpstr>Inevitably the redundancy or forced retirement prompts questions about your identity and relationship with yourself, as well as with others.</vt:lpstr>
      <vt:lpstr>Ambitious people love work for the power and status it brings. Power goes to the head, power over others seems inexorably to lead an inflated view of oneself.</vt:lpstr>
      <vt:lpstr>Person ( who I am ) gets confused with role ( the authority and resources my role gives me access to).</vt:lpstr>
      <vt:lpstr>Those in power gradually become insulated from reality, they mistake the powers conferred by the role with their own personal powers, and develop and inflated sense of their own importance.</vt:lpstr>
      <vt:lpstr>The sense of importance that work provides  is seductive, and the relative predictability of command and control work relationships, compared to more intimate and exposing personal ones, can all become an addictive retreat from any sense of vulnerability.</vt:lpstr>
      <vt:lpstr>Organizations provide human beings with a container for the expression and working through of a range of emotions.</vt:lpstr>
      <vt:lpstr>Organizational life can sometimes feel like  a giant soap opera, but then it is these very same emotions that account for why soap operas can have such an addictive hold on us.</vt:lpstr>
      <vt:lpstr>Is willful blindness a sign of neglect, of just caring enough- or maybe even of caring too much?</vt:lpstr>
      <vt:lpstr>Chuck Palahniuk says “ You realize that our mistrust of the future makes it hard to give up the past”</vt:lpstr>
      <vt:lpstr>Imagining the future or potential futures requires doing a number of things that are not compatible with busy lives and arguably , do not come naturally to most people.</vt:lpstr>
      <vt:lpstr>In order to embrace the future, there is a necessary acceptance of letting go of the present. This does not mean not living in the present, but it does mean taking some time in the present to think about your own past as well as future.</vt:lpstr>
      <vt:lpstr>Discovering a new passion, or rediscovering an existing one – and with this a whole other sense of yourself – can be, on the other hand, wonderful, on the other, a dilemma.</vt:lpstr>
      <vt:lpstr>Sometimes life does not deal us the hand we want. Sometimes, in fact, it deals us a hand we do not want. The acceptance of this can follow quite a complicated route.</vt:lpstr>
      <vt:lpstr>Is it possible to care too much? Those that help others place a high value on their ability to feel that they have helped in a tangible way.</vt:lpstr>
      <vt:lpstr>Some leaders fight the system and empower people. They do not recognize that as they move up higher in the system, the more they become a  part of it.</vt:lpstr>
      <vt:lpstr>In every institution the leader needs to manage the gap between needs and resources.</vt:lpstr>
      <vt:lpstr>Those who have achieved a degree of success in their careers have usually committed a significant amount of time to it, and to some extent, are defined by it, either personally, or by others or both.</vt:lpstr>
      <vt:lpstr>Changing our behavior is notoriously difficult. How often our new year resolutions last for a few weeks only !</vt:lpstr>
      <vt:lpstr>Full time employment has many functions beyond just economic returns - it regulates and structures our day, it provides an identity, it structures interpersonal relationships, and provides a sense of value and self worth. </vt:lpstr>
      <vt:lpstr>To have work of some kind is crucial. Loving and being loved is part of the foundation of our mental health. Losing your job can be as traumatic as losing a loved one.</vt:lpstr>
      <vt:lpstr>To be without work deals a double blow. For the unemployed person, there is not only the loss of being exclude from the wider world and the freedom that earning one’s own living provides, but also of a basic opportunity of reassurance about one’s worth.</vt:lpstr>
      <vt:lpstr>The best way to make a change is to have a positive visual picture of the desired future state in concrete terms. Rather than saying lose weight, imagine the flatter stomach and stronger abdominal muscles.</vt:lpstr>
      <vt:lpstr>Behavior change is possible when you are an optimist.</vt:lpstr>
      <vt:lpstr>An optimist and a forgiving mindset helps you deal with the inevitable setbacks of change, regarding these as just a single event and part of the process whereas a critical or rigid person might assume setbacks as proof of the impossibility of change.</vt:lpstr>
      <vt:lpstr>Optimism is a growth mindset that thrives on challenge and sees failure not as a personal matter but as something to be overcome by attitude and abilities.</vt:lpstr>
      <vt:lpstr>Self limiting beliefs that hamper change</vt:lpstr>
      <vt:lpstr>Some helpful habits to embrace change</vt:lpstr>
      <vt:lpstr>Some unhelpful habits about change</vt:lpstr>
      <vt:lpstr>Those who have been successful have often become so by developing one aspect of themselves – such as being knowledgeable or a provider of solutions to others.</vt:lpstr>
      <vt:lpstr>We tend to suffer from a strategic persistence- carrying on with the same approaches to problem solving that have been successful for us in the past.</vt:lpstr>
      <vt:lpstr>This is true in organizations too. The paradox of success in business is that when a company is successful, it tends to persist with existing strategies, and there is a tendency to double down on the same strategies when things change.</vt:lpstr>
      <vt:lpstr>Striving for excellence is commendable but it is frequently focused on opinion of others.</vt:lpstr>
      <vt:lpstr>High achievement is driven by a positive desire to excel, but also a fear of being seen as a failure.</vt:lpstr>
      <vt:lpstr>3 types of perfectionists</vt:lpstr>
      <vt:lpstr>Having a powerful role at work can mean that you are used to getting your own way. The psychologist Dacher Keltner argues that those in power often lose their better qualities and some completely lose touch with their better side.</vt:lpstr>
      <vt:lpstr>Success can feed the dark side – the desire to have power over others , and the need to be center stage and viewed as more successful than others.</vt:lpstr>
      <vt:lpstr>Relationships almost always involve a degree of mixed feelings. Things are never perfect al the  time and most relationships are occasionally frustrating.</vt:lpstr>
      <vt:lpstr>The psychologist Sonja Lyubomirsky argues that 50 % of your happiness is genetic, ten % is based on life circumstances and 40 % is based on your actions.</vt:lpstr>
      <vt:lpstr>Life is a choice. It is your life, choose consciously, choose wisely and choose honestly, Choose happiness</vt:lpstr>
      <vt:lpstr>You are your life’s CEO</vt:lpstr>
      <vt:lpstr>Being the best self you can be is arguably a bit of a cliché, but nonetheless, it is a worthy goal.</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Gear</dc:title>
  <dc:creator>Shiv Shivakumar</dc:creator>
  <cp:lastModifiedBy>Shiv Shivakumar</cp:lastModifiedBy>
  <cp:revision>19</cp:revision>
  <dcterms:created xsi:type="dcterms:W3CDTF">2021-04-21T05:18:13Z</dcterms:created>
  <dcterms:modified xsi:type="dcterms:W3CDTF">2021-04-21T07:15:53Z</dcterms:modified>
</cp:coreProperties>
</file>